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67" r:id="rId2"/>
    <p:sldId id="256" r:id="rId3"/>
    <p:sldId id="257" r:id="rId4"/>
    <p:sldId id="258" r:id="rId5"/>
    <p:sldId id="259" r:id="rId6"/>
    <p:sldId id="260" r:id="rId7"/>
    <p:sldId id="268" r:id="rId8"/>
    <p:sldId id="269" r:id="rId9"/>
    <p:sldId id="270" r:id="rId10"/>
    <p:sldId id="261" r:id="rId11"/>
    <p:sldId id="262" r:id="rId12"/>
  </p:sldIdLst>
  <p:sldSz cx="10691813" cy="7559675"/>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1" autoAdjust="0"/>
    <p:restoredTop sz="96279" autoAdjust="0"/>
  </p:normalViewPr>
  <p:slideViewPr>
    <p:cSldViewPr snapToGrid="0">
      <p:cViewPr varScale="1">
        <p:scale>
          <a:sx n="100" d="100"/>
          <a:sy n="100" d="100"/>
        </p:scale>
        <p:origin x="11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714A0231-C3DB-4F1E-A81D-55E258F469E5}" type="datetimeFigureOut">
              <a:rPr kumimoji="1" lang="ja-JP" altLang="en-US" smtClean="0"/>
              <a:t>2022/12/7</a:t>
            </a:fld>
            <a:endParaRPr kumimoji="1" lang="ja-JP" altLang="en-US"/>
          </a:p>
        </p:txBody>
      </p:sp>
      <p:sp>
        <p:nvSpPr>
          <p:cNvPr id="4" name="スライド イメージ プレースホルダー 3"/>
          <p:cNvSpPr>
            <a:spLocks noGrp="1" noRot="1" noChangeAspect="1"/>
          </p:cNvSpPr>
          <p:nvPr>
            <p:ph type="sldImg" idx="2"/>
          </p:nvPr>
        </p:nvSpPr>
        <p:spPr>
          <a:xfrm>
            <a:off x="1014413" y="1233488"/>
            <a:ext cx="47069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86BFD41E-C27B-4F4D-A06B-6E79C50C3846}" type="slidenum">
              <a:rPr kumimoji="1" lang="ja-JP" altLang="en-US" smtClean="0"/>
              <a:t>‹#›</a:t>
            </a:fld>
            <a:endParaRPr kumimoji="1" lang="ja-JP" altLang="en-US"/>
          </a:p>
        </p:txBody>
      </p:sp>
    </p:spTree>
    <p:extLst>
      <p:ext uri="{BB962C8B-B14F-4D97-AF65-F5344CB8AC3E}">
        <p14:creationId xmlns:p14="http://schemas.microsoft.com/office/powerpoint/2010/main" val="18148401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6BFD41E-C27B-4F4D-A06B-6E79C50C3846}" type="slidenum">
              <a:rPr kumimoji="1" lang="ja-JP" altLang="en-US" smtClean="0"/>
              <a:t>10</a:t>
            </a:fld>
            <a:endParaRPr kumimoji="1" lang="ja-JP" altLang="en-US"/>
          </a:p>
        </p:txBody>
      </p:sp>
    </p:spTree>
    <p:extLst>
      <p:ext uri="{BB962C8B-B14F-4D97-AF65-F5344CB8AC3E}">
        <p14:creationId xmlns:p14="http://schemas.microsoft.com/office/powerpoint/2010/main" val="317366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ja-JP" altLang="en-US"/>
              <a:t>マスター タイトルの書式設定</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3251369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943648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3191024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3259477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2040451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1483426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3884801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200851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1467787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3307915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図を追加</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CE6F58F-3F6C-4D75-92F8-2596DDD4F64D}" type="datetimeFigureOut">
              <a:rPr kumimoji="1" lang="ja-JP" altLang="en-US" smtClean="0"/>
              <a:t>2022/12/7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1304154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7CE6F58F-3F6C-4D75-92F8-2596DDD4F64D}" type="datetimeFigureOut">
              <a:rPr kumimoji="1" lang="ja-JP" altLang="en-US" smtClean="0"/>
              <a:t>2022/12/7</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FF58B553-8316-4B5D-8537-83FDE450A443}" type="slidenum">
              <a:rPr kumimoji="1" lang="ja-JP" altLang="en-US" smtClean="0"/>
              <a:t>‹#›</a:t>
            </a:fld>
            <a:endParaRPr kumimoji="1" lang="ja-JP" altLang="en-US"/>
          </a:p>
        </p:txBody>
      </p:sp>
    </p:spTree>
    <p:extLst>
      <p:ext uri="{BB962C8B-B14F-4D97-AF65-F5344CB8AC3E}">
        <p14:creationId xmlns:p14="http://schemas.microsoft.com/office/powerpoint/2010/main" val="29557195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76.JPG"/><Relationship Id="rId7" Type="http://schemas.openxmlformats.org/officeDocument/2006/relationships/image" Target="../media/image80.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77.JPG"/><Relationship Id="rId9" Type="http://schemas.openxmlformats.org/officeDocument/2006/relationships/image" Target="../media/image82.jpeg"/></Relationships>
</file>

<file path=ppt/slides/_rels/slide1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G"/><Relationship Id="rId4" Type="http://schemas.openxmlformats.org/officeDocument/2006/relationships/image" Target="../media/image85.JPG"/></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image" Target="../media/image6.jpeg"/><Relationship Id="rId16" Type="http://schemas.openxmlformats.org/officeDocument/2006/relationships/image" Target="../media/image20.jpeg"/><Relationship Id="rId1" Type="http://schemas.openxmlformats.org/officeDocument/2006/relationships/slideLayout" Target="../slideLayouts/slideLayout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3.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1.jpeg"/><Relationship Id="rId17" Type="http://schemas.openxmlformats.org/officeDocument/2006/relationships/image" Target="../media/image36.jpeg"/><Relationship Id="rId2" Type="http://schemas.openxmlformats.org/officeDocument/2006/relationships/image" Target="../media/image21.jpeg"/><Relationship Id="rId16"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5" Type="http://schemas.openxmlformats.org/officeDocument/2006/relationships/image" Target="../media/image3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 Id="rId14" Type="http://schemas.openxmlformats.org/officeDocument/2006/relationships/image" Target="../media/image33.jpeg"/></Relationships>
</file>

<file path=ppt/slides/_rels/slide4.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s>
</file>

<file path=ppt/slides/_rels/slide5.xml.rels><?xml version="1.0" encoding="UTF-8" standalone="yes"?>
<Relationships xmlns="http://schemas.openxmlformats.org/package/2006/relationships"><Relationship Id="rId3" Type="http://schemas.openxmlformats.org/officeDocument/2006/relationships/image" Target="../media/image48.JPG"/><Relationship Id="rId7" Type="http://schemas.openxmlformats.org/officeDocument/2006/relationships/image" Target="../media/image52.jpeg"/><Relationship Id="rId2" Type="http://schemas.openxmlformats.org/officeDocument/2006/relationships/image" Target="../media/image47.JPG"/><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G"/><Relationship Id="rId4" Type="http://schemas.openxmlformats.org/officeDocument/2006/relationships/image" Target="../media/image49.jpg"/></Relationships>
</file>

<file path=ppt/slides/_rels/slide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xml"/><Relationship Id="rId6" Type="http://schemas.openxmlformats.org/officeDocument/2006/relationships/image" Target="../media/image57.JPG"/><Relationship Id="rId5" Type="http://schemas.openxmlformats.org/officeDocument/2006/relationships/image" Target="../media/image56.JPG"/><Relationship Id="rId4" Type="http://schemas.openxmlformats.org/officeDocument/2006/relationships/image" Target="../media/image55.JPG"/></Relationships>
</file>

<file path=ppt/slides/_rels/slide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G"/></Relationships>
</file>

<file path=ppt/slides/_rels/slide8.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jpeg"/><Relationship Id="rId7" Type="http://schemas.openxmlformats.org/officeDocument/2006/relationships/image" Target="../media/image67.png"/><Relationship Id="rId2" Type="http://schemas.openxmlformats.org/officeDocument/2006/relationships/image" Target="../media/image62.JP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G"/><Relationship Id="rId9" Type="http://schemas.openxmlformats.org/officeDocument/2006/relationships/image" Target="../media/image69.png"/></Relationships>
</file>

<file path=ppt/slides/_rels/slide9.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JPG"/><Relationship Id="rId2" Type="http://schemas.openxmlformats.org/officeDocument/2006/relationships/image" Target="../media/image70.jpeg"/><Relationship Id="rId1" Type="http://schemas.openxmlformats.org/officeDocument/2006/relationships/slideLayout" Target="../slideLayouts/slideLayout7.xml"/><Relationship Id="rId6" Type="http://schemas.openxmlformats.org/officeDocument/2006/relationships/image" Target="../media/image74.JPG"/><Relationship Id="rId5" Type="http://schemas.openxmlformats.org/officeDocument/2006/relationships/image" Target="../media/image73.jpeg"/><Relationship Id="rId4" Type="http://schemas.openxmlformats.org/officeDocument/2006/relationships/image" Target="../media/image7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8" descr="新盛ロゴ-004">
            <a:extLst>
              <a:ext uri="{FF2B5EF4-FFF2-40B4-BE49-F238E27FC236}">
                <a16:creationId xmlns:a16="http://schemas.microsoft.com/office/drawing/2014/main" id="{2F38DC90-9887-4E49-BE5B-4D5633B000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8234" y="6564723"/>
            <a:ext cx="595250" cy="59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6">
            <a:extLst>
              <a:ext uri="{FF2B5EF4-FFF2-40B4-BE49-F238E27FC236}">
                <a16:creationId xmlns:a16="http://schemas.microsoft.com/office/drawing/2014/main" id="{081D88F3-EB8F-4981-B0FC-BEF5E182E9F5}"/>
              </a:ext>
            </a:extLst>
          </p:cNvPr>
          <p:cNvSpPr txBox="1">
            <a:spLocks noChangeArrowheads="1"/>
          </p:cNvSpPr>
          <p:nvPr/>
        </p:nvSpPr>
        <p:spPr bwMode="auto">
          <a:xfrm>
            <a:off x="7243484" y="6564723"/>
            <a:ext cx="3060058" cy="83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1323" dirty="0">
                <a:latin typeface="メイリオ" panose="020B0604030504040204" pitchFamily="50" charset="-128"/>
                <a:ea typeface="メイリオ" panose="020B0604030504040204" pitchFamily="50" charset="-128"/>
              </a:rPr>
              <a:t>新盛ソリューションズ株式会社　　</a:t>
            </a:r>
            <a:r>
              <a:rPr lang="ja-JP" altLang="en-US" sz="1543" dirty="0">
                <a:latin typeface="メイリオ" panose="020B0604030504040204" pitchFamily="50" charset="-128"/>
                <a:ea typeface="メイリオ" panose="020B0604030504040204" pitchFamily="50" charset="-128"/>
              </a:rPr>
              <a:t>　　　　　　　　　　　　　　　　　　　　　　　　　　　　　　　　　</a:t>
            </a:r>
            <a:r>
              <a:rPr lang="ja-JP" altLang="en-US" sz="1102" dirty="0">
                <a:latin typeface="メイリオ" panose="020B0604030504040204" pitchFamily="50" charset="-128"/>
                <a:ea typeface="メイリオ" panose="020B0604030504040204" pitchFamily="50" charset="-128"/>
              </a:rPr>
              <a:t>〒</a:t>
            </a:r>
            <a:r>
              <a:rPr lang="en-US" altLang="ja-JP" sz="1102" dirty="0">
                <a:latin typeface="メイリオ" panose="020B0604030504040204" pitchFamily="50" charset="-128"/>
                <a:ea typeface="メイリオ" panose="020B0604030504040204" pitchFamily="50" charset="-128"/>
              </a:rPr>
              <a:t>113-0034</a:t>
            </a:r>
            <a:r>
              <a:rPr lang="ja-JP" altLang="en-US" sz="1102" dirty="0">
                <a:latin typeface="メイリオ" panose="020B0604030504040204" pitchFamily="50" charset="-128"/>
                <a:ea typeface="メイリオ" panose="020B0604030504040204" pitchFamily="50" charset="-128"/>
              </a:rPr>
              <a:t>　東京都文京区湯島</a:t>
            </a:r>
            <a:r>
              <a:rPr lang="en-US" altLang="ja-JP" sz="1102" dirty="0">
                <a:latin typeface="メイリオ" panose="020B0604030504040204" pitchFamily="50" charset="-128"/>
                <a:ea typeface="メイリオ" panose="020B0604030504040204" pitchFamily="50" charset="-128"/>
              </a:rPr>
              <a:t>3-24-13</a:t>
            </a:r>
          </a:p>
          <a:p>
            <a:pPr eaLnBrk="1" hangingPunct="1">
              <a:spcBef>
                <a:spcPct val="0"/>
              </a:spcBef>
              <a:buFontTx/>
              <a:buNone/>
            </a:pPr>
            <a:r>
              <a:rPr lang="en-US" altLang="ja-JP" sz="1102" dirty="0">
                <a:latin typeface="メイリオ" panose="020B0604030504040204" pitchFamily="50" charset="-128"/>
                <a:ea typeface="メイリオ" panose="020B0604030504040204" pitchFamily="50" charset="-128"/>
              </a:rPr>
              <a:t>TEL 03-5818-7861</a:t>
            </a:r>
          </a:p>
          <a:p>
            <a:pPr eaLnBrk="1" hangingPunct="1">
              <a:spcBef>
                <a:spcPct val="0"/>
              </a:spcBef>
              <a:buFontTx/>
              <a:buNone/>
            </a:pPr>
            <a:r>
              <a:rPr lang="en-US" altLang="ja-JP" sz="1102" dirty="0">
                <a:latin typeface="メイリオ" panose="020B0604030504040204" pitchFamily="50" charset="-128"/>
                <a:ea typeface="メイリオ" panose="020B0604030504040204" pitchFamily="50" charset="-128"/>
              </a:rPr>
              <a:t>FAX 03-5818-6561</a:t>
            </a:r>
            <a:r>
              <a:rPr lang="ja-JP" altLang="en-US" sz="1102" dirty="0">
                <a:latin typeface="メイリオ" panose="020B0604030504040204" pitchFamily="50" charset="-128"/>
                <a:ea typeface="メイリオ" panose="020B0604030504040204" pitchFamily="50" charset="-128"/>
              </a:rPr>
              <a:t>　　　　　　　　　　　　　　　</a:t>
            </a:r>
            <a:endParaRPr lang="ja-JP" altLang="en-US" sz="1102" dirty="0">
              <a:solidFill>
                <a:srgbClr val="FF000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3C2DB39B-1077-4A9D-98DB-34AE96DF481B}"/>
              </a:ext>
            </a:extLst>
          </p:cNvPr>
          <p:cNvSpPr txBox="1"/>
          <p:nvPr/>
        </p:nvSpPr>
        <p:spPr>
          <a:xfrm>
            <a:off x="2655976" y="3836107"/>
            <a:ext cx="5655086" cy="567207"/>
          </a:xfrm>
          <a:prstGeom prst="rect">
            <a:avLst/>
          </a:prstGeom>
          <a:noFill/>
        </p:spPr>
        <p:txBody>
          <a:bodyPr wrap="square" rtlCol="0">
            <a:spAutoFit/>
          </a:bodyPr>
          <a:lstStyle/>
          <a:p>
            <a:pPr algn="ctr"/>
            <a:r>
              <a:rPr kumimoji="1" lang="ja-JP" altLang="en-US" sz="3086" u="sng" dirty="0">
                <a:latin typeface="HG丸ｺﾞｼｯｸM-PRO" panose="020F0600000000000000" pitchFamily="50" charset="-128"/>
                <a:ea typeface="HG丸ｺﾞｼｯｸM-PRO" panose="020F0600000000000000" pitchFamily="50" charset="-128"/>
              </a:rPr>
              <a:t>ラベルサンプル一覧</a:t>
            </a:r>
          </a:p>
        </p:txBody>
      </p:sp>
      <p:sp>
        <p:nvSpPr>
          <p:cNvPr id="10" name="テキスト ボックス 9">
            <a:extLst>
              <a:ext uri="{FF2B5EF4-FFF2-40B4-BE49-F238E27FC236}">
                <a16:creationId xmlns:a16="http://schemas.microsoft.com/office/drawing/2014/main" id="{5B7703E2-BD57-498D-8D11-7B0DE77495F8}"/>
              </a:ext>
            </a:extLst>
          </p:cNvPr>
          <p:cNvSpPr txBox="1"/>
          <p:nvPr/>
        </p:nvSpPr>
        <p:spPr>
          <a:xfrm>
            <a:off x="621619" y="5041388"/>
            <a:ext cx="9448575" cy="1337546"/>
          </a:xfrm>
          <a:prstGeom prst="rect">
            <a:avLst/>
          </a:prstGeom>
          <a:noFill/>
        </p:spPr>
        <p:txBody>
          <a:bodyPr wrap="square" rtlCol="0">
            <a:spAutoFit/>
          </a:bodyPr>
          <a:lstStyle/>
          <a:p>
            <a:r>
              <a:rPr kumimoji="1" lang="en-US" altLang="ja-JP" sz="1400" dirty="0">
                <a:solidFill>
                  <a:srgbClr val="FF0000"/>
                </a:solidFill>
                <a:latin typeface="メイリオ" panose="020B0604030504040204" pitchFamily="50" charset="-128"/>
                <a:ea typeface="メイリオ" panose="020B0604030504040204" pitchFamily="50" charset="-128"/>
              </a:rPr>
              <a:t>※</a:t>
            </a:r>
            <a:r>
              <a:rPr kumimoji="1" lang="ja-JP" altLang="en-US" sz="1400" dirty="0">
                <a:solidFill>
                  <a:srgbClr val="FF0000"/>
                </a:solidFill>
                <a:latin typeface="メイリオ" panose="020B0604030504040204" pitchFamily="50" charset="-128"/>
                <a:ea typeface="メイリオ" panose="020B0604030504040204" pitchFamily="50" charset="-128"/>
              </a:rPr>
              <a:t>ラベルサンプルはレイアウト作成にあたってのサンプル見本となります。</a:t>
            </a:r>
            <a:endParaRPr kumimoji="1" lang="en-US" altLang="ja-JP" sz="1400" dirty="0">
              <a:solidFill>
                <a:srgbClr val="FF0000"/>
              </a:solidFill>
              <a:latin typeface="メイリオ" panose="020B0604030504040204" pitchFamily="50" charset="-128"/>
              <a:ea typeface="メイリオ" panose="020B0604030504040204" pitchFamily="50" charset="-128"/>
            </a:endParaRPr>
          </a:p>
          <a:p>
            <a:r>
              <a:rPr kumimoji="1" lang="ja-JP" altLang="en-US" sz="1400" dirty="0">
                <a:solidFill>
                  <a:srgbClr val="FF0000"/>
                </a:solidFill>
                <a:latin typeface="メイリオ" panose="020B0604030504040204" pitchFamily="50" charset="-128"/>
                <a:ea typeface="メイリオ" panose="020B0604030504040204" pitchFamily="50" charset="-128"/>
              </a:rPr>
              <a:t>あらためて食品表示法に基づくご確認をお願いいたします。</a:t>
            </a:r>
            <a:endParaRPr kumimoji="1" lang="en-US" altLang="ja-JP" sz="1400" dirty="0">
              <a:solidFill>
                <a:srgbClr val="FF0000"/>
              </a:solidFill>
              <a:latin typeface="メイリオ" panose="020B0604030504040204" pitchFamily="50" charset="-128"/>
              <a:ea typeface="メイリオ" panose="020B0604030504040204" pitchFamily="50" charset="-128"/>
            </a:endParaRPr>
          </a:p>
          <a:p>
            <a:endParaRPr kumimoji="1" lang="en-US" altLang="ja-JP" sz="1323" dirty="0">
              <a:solidFill>
                <a:srgbClr val="FF0000"/>
              </a:solidFill>
              <a:latin typeface="メイリオ" panose="020B0604030504040204" pitchFamily="50" charset="-128"/>
              <a:ea typeface="メイリオ" panose="020B0604030504040204" pitchFamily="50" charset="-128"/>
            </a:endParaRPr>
          </a:p>
          <a:p>
            <a:r>
              <a:rPr kumimoji="1" lang="en-US" altLang="ja-JP" sz="1323" dirty="0">
                <a:solidFill>
                  <a:srgbClr val="FF0000"/>
                </a:solidFill>
                <a:latin typeface="メイリオ" panose="020B0604030504040204" pitchFamily="50" charset="-128"/>
                <a:ea typeface="メイリオ" panose="020B0604030504040204" pitchFamily="50" charset="-128"/>
              </a:rPr>
              <a:t>※</a:t>
            </a:r>
            <a:r>
              <a:rPr lang="ja-JP" altLang="en-US" sz="1323" dirty="0">
                <a:solidFill>
                  <a:srgbClr val="FF0000"/>
                </a:solidFill>
                <a:latin typeface="メイリオ" panose="020B0604030504040204" pitchFamily="50" charset="-128"/>
                <a:ea typeface="メイリオ" panose="020B0604030504040204" pitchFamily="50" charset="-128"/>
              </a:rPr>
              <a:t>容器包装への表示に用いる文字は日本産業規格</a:t>
            </a:r>
            <a:r>
              <a:rPr lang="en-US" altLang="ja-JP" sz="1323" dirty="0">
                <a:solidFill>
                  <a:srgbClr val="FF0000"/>
                </a:solidFill>
                <a:latin typeface="メイリオ" panose="020B0604030504040204" pitchFamily="50" charset="-128"/>
                <a:ea typeface="メイリオ" panose="020B0604030504040204" pitchFamily="50" charset="-128"/>
              </a:rPr>
              <a:t>Z8305</a:t>
            </a:r>
            <a:r>
              <a:rPr lang="ja-JP" altLang="en-US" sz="1323" dirty="0">
                <a:solidFill>
                  <a:srgbClr val="FF0000"/>
                </a:solidFill>
                <a:latin typeface="メイリオ" panose="020B0604030504040204" pitchFamily="50" charset="-128"/>
                <a:ea typeface="メイリオ" panose="020B0604030504040204" pitchFamily="50" charset="-128"/>
              </a:rPr>
              <a:t>（</a:t>
            </a:r>
            <a:r>
              <a:rPr lang="en-US" altLang="ja-JP" sz="1323" dirty="0">
                <a:solidFill>
                  <a:srgbClr val="FF0000"/>
                </a:solidFill>
                <a:latin typeface="メイリオ" panose="020B0604030504040204" pitchFamily="50" charset="-128"/>
                <a:ea typeface="メイリオ" panose="020B0604030504040204" pitchFamily="50" charset="-128"/>
              </a:rPr>
              <a:t>1962</a:t>
            </a:r>
            <a:r>
              <a:rPr lang="ja-JP" altLang="en-US" sz="1323" dirty="0">
                <a:solidFill>
                  <a:srgbClr val="FF0000"/>
                </a:solidFill>
                <a:latin typeface="メイリオ" panose="020B0604030504040204" pitchFamily="50" charset="-128"/>
                <a:ea typeface="メイリオ" panose="020B0604030504040204" pitchFamily="50" charset="-128"/>
              </a:rPr>
              <a:t>）に規定する８ポイントの活字以上の大きさの文字を</a:t>
            </a:r>
            <a:endParaRPr lang="en-US" altLang="ja-JP" sz="1323" dirty="0">
              <a:solidFill>
                <a:srgbClr val="FF0000"/>
              </a:solidFill>
              <a:latin typeface="メイリオ" panose="020B0604030504040204" pitchFamily="50" charset="-128"/>
              <a:ea typeface="メイリオ" panose="020B0604030504040204" pitchFamily="50" charset="-128"/>
            </a:endParaRPr>
          </a:p>
          <a:p>
            <a:r>
              <a:rPr lang="ja-JP" altLang="en-US" sz="1323" dirty="0">
                <a:solidFill>
                  <a:srgbClr val="FF0000"/>
                </a:solidFill>
                <a:latin typeface="メイリオ" panose="020B0604030504040204" pitchFamily="50" charset="-128"/>
                <a:ea typeface="メイリオ" panose="020B0604030504040204" pitchFamily="50" charset="-128"/>
              </a:rPr>
              <a:t>使用してください。</a:t>
            </a:r>
            <a:endParaRPr kumimoji="1" lang="en-US" altLang="ja-JP" sz="1323" dirty="0">
              <a:solidFill>
                <a:srgbClr val="FF0000"/>
              </a:solidFill>
              <a:latin typeface="メイリオ" panose="020B0604030504040204" pitchFamily="50" charset="-128"/>
              <a:ea typeface="メイリオ" panose="020B0604030504040204" pitchFamily="50" charset="-128"/>
            </a:endParaRPr>
          </a:p>
          <a:p>
            <a:r>
              <a:rPr kumimoji="1" lang="ja-JP" altLang="en-US" sz="1323" dirty="0">
                <a:solidFill>
                  <a:srgbClr val="FF0000"/>
                </a:solidFill>
                <a:latin typeface="メイリオ" panose="020B0604030504040204" pitchFamily="50" charset="-128"/>
                <a:ea typeface="メイリオ" panose="020B0604030504040204" pitchFamily="50" charset="-128"/>
              </a:rPr>
              <a:t>表示可能面積が狭い（おおむね</a:t>
            </a:r>
            <a:r>
              <a:rPr kumimoji="1" lang="en-US" altLang="ja-JP" sz="1323" dirty="0">
                <a:solidFill>
                  <a:srgbClr val="FF0000"/>
                </a:solidFill>
                <a:latin typeface="メイリオ" panose="020B0604030504040204" pitchFamily="50" charset="-128"/>
                <a:ea typeface="メイリオ" panose="020B0604030504040204" pitchFamily="50" charset="-128"/>
              </a:rPr>
              <a:t>150</a:t>
            </a:r>
            <a:r>
              <a:rPr kumimoji="1" lang="ja-JP" altLang="en-US" sz="1323" dirty="0">
                <a:solidFill>
                  <a:srgbClr val="FF0000"/>
                </a:solidFill>
                <a:latin typeface="メイリオ" panose="020B0604030504040204" pitchFamily="50" charset="-128"/>
                <a:ea typeface="メイリオ" panose="020B0604030504040204" pitchFamily="50" charset="-128"/>
              </a:rPr>
              <a:t>㎠以下である）場合、</a:t>
            </a:r>
            <a:r>
              <a:rPr kumimoji="1" lang="en-US" altLang="ja-JP" sz="1323" dirty="0">
                <a:solidFill>
                  <a:srgbClr val="FF0000"/>
                </a:solidFill>
                <a:latin typeface="メイリオ" panose="020B0604030504040204" pitchFamily="50" charset="-128"/>
                <a:ea typeface="メイリオ" panose="020B0604030504040204" pitchFamily="50" charset="-128"/>
              </a:rPr>
              <a:t>5.5</a:t>
            </a:r>
            <a:r>
              <a:rPr kumimoji="1" lang="ja-JP" altLang="en-US" sz="1323" dirty="0">
                <a:solidFill>
                  <a:srgbClr val="FF0000"/>
                </a:solidFill>
                <a:latin typeface="メイリオ" panose="020B0604030504040204" pitchFamily="50" charset="-128"/>
                <a:ea typeface="メイリオ" panose="020B0604030504040204" pitchFamily="50" charset="-128"/>
              </a:rPr>
              <a:t>ポイント以上の活字を使用できます。</a:t>
            </a:r>
            <a:endParaRPr kumimoji="1" lang="en-US" altLang="ja-JP" sz="1323" dirty="0">
              <a:solidFill>
                <a:srgbClr val="FF0000"/>
              </a:solidFill>
              <a:latin typeface="メイリオ" panose="020B0604030504040204" pitchFamily="50" charset="-128"/>
              <a:ea typeface="メイリオ" panose="020B0604030504040204" pitchFamily="50" charset="-128"/>
            </a:endParaRPr>
          </a:p>
        </p:txBody>
      </p:sp>
      <p:pic>
        <p:nvPicPr>
          <p:cNvPr id="11" name="図 10">
            <a:extLst>
              <a:ext uri="{FF2B5EF4-FFF2-40B4-BE49-F238E27FC236}">
                <a16:creationId xmlns:a16="http://schemas.microsoft.com/office/drawing/2014/main" id="{9D653AF8-8659-4E52-9F2B-21BAA1D8E62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600497" y="901374"/>
            <a:ext cx="2160000" cy="2296659"/>
          </a:xfrm>
          <a:prstGeom prst="rect">
            <a:avLst/>
          </a:prstGeom>
        </p:spPr>
      </p:pic>
      <p:pic>
        <p:nvPicPr>
          <p:cNvPr id="12" name="図 11">
            <a:extLst>
              <a:ext uri="{FF2B5EF4-FFF2-40B4-BE49-F238E27FC236}">
                <a16:creationId xmlns:a16="http://schemas.microsoft.com/office/drawing/2014/main" id="{B6949103-8294-4C59-A0D2-66FF164310C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83484" y="901131"/>
            <a:ext cx="2160000" cy="2296902"/>
          </a:xfrm>
          <a:prstGeom prst="rect">
            <a:avLst/>
          </a:prstGeom>
        </p:spPr>
      </p:pic>
      <p:pic>
        <p:nvPicPr>
          <p:cNvPr id="13" name="図 12">
            <a:extLst>
              <a:ext uri="{FF2B5EF4-FFF2-40B4-BE49-F238E27FC236}">
                <a16:creationId xmlns:a16="http://schemas.microsoft.com/office/drawing/2014/main" id="{220B10A6-4689-4C6D-BFEE-296B253E17B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31316" y="2117344"/>
            <a:ext cx="2880000" cy="797760"/>
          </a:xfrm>
          <a:prstGeom prst="rect">
            <a:avLst/>
          </a:prstGeom>
        </p:spPr>
      </p:pic>
      <p:pic>
        <p:nvPicPr>
          <p:cNvPr id="14" name="図 13">
            <a:extLst>
              <a:ext uri="{FF2B5EF4-FFF2-40B4-BE49-F238E27FC236}">
                <a16:creationId xmlns:a16="http://schemas.microsoft.com/office/drawing/2014/main" id="{23BDBA7C-7B9D-4F14-8DE8-D12627A0C59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931316" y="1000884"/>
            <a:ext cx="2880000" cy="733671"/>
          </a:xfrm>
          <a:prstGeom prst="rect">
            <a:avLst/>
          </a:prstGeom>
        </p:spPr>
      </p:pic>
    </p:spTree>
    <p:extLst>
      <p:ext uri="{BB962C8B-B14F-4D97-AF65-F5344CB8AC3E}">
        <p14:creationId xmlns:p14="http://schemas.microsoft.com/office/powerpoint/2010/main" val="1781921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3460" y="3949579"/>
            <a:ext cx="2880000" cy="2035942"/>
          </a:xfrm>
          <a:prstGeom prst="rect">
            <a:avLst/>
          </a:prstGeom>
        </p:spPr>
      </p:pic>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389" y="1065337"/>
            <a:ext cx="2873726" cy="2029454"/>
          </a:xfrm>
          <a:prstGeom prst="rect">
            <a:avLst/>
          </a:prstGeom>
        </p:spPr>
      </p:pic>
      <p:pic>
        <p:nvPicPr>
          <p:cNvPr id="5" name="図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32696" y="1042791"/>
            <a:ext cx="2880000" cy="2052000"/>
          </a:xfrm>
          <a:prstGeom prst="rect">
            <a:avLst/>
          </a:prstGeom>
        </p:spPr>
      </p:pic>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90988" y="1049758"/>
            <a:ext cx="2880000" cy="2045033"/>
          </a:xfrm>
          <a:prstGeom prst="rect">
            <a:avLst/>
          </a:prstGeom>
        </p:spPr>
      </p:pic>
      <p:pic>
        <p:nvPicPr>
          <p:cNvPr id="7" name="図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7193" y="3949579"/>
            <a:ext cx="2880000" cy="1956940"/>
          </a:xfrm>
          <a:prstGeom prst="rect">
            <a:avLst/>
          </a:prstGeom>
        </p:spPr>
      </p:pic>
      <p:pic>
        <p:nvPicPr>
          <p:cNvPr id="10" name="図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62385" y="3927333"/>
            <a:ext cx="2883558" cy="2058188"/>
          </a:xfrm>
          <a:prstGeom prst="rect">
            <a:avLst/>
          </a:prstGeom>
        </p:spPr>
      </p:pic>
      <p:sp>
        <p:nvSpPr>
          <p:cNvPr id="2" name="正方形/長方形 1"/>
          <p:cNvSpPr/>
          <p:nvPr/>
        </p:nvSpPr>
        <p:spPr>
          <a:xfrm>
            <a:off x="414115" y="1049758"/>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877751" y="1042791"/>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6865942" y="3933521"/>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3645933" y="1048979"/>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424535" y="3933521"/>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3643460" y="3933521"/>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90988" y="4733543"/>
            <a:ext cx="688205" cy="650164"/>
          </a:xfrm>
          <a:prstGeom prst="rect">
            <a:avLst/>
          </a:prstGeom>
        </p:spPr>
      </p:pic>
      <p:sp>
        <p:nvSpPr>
          <p:cNvPr id="15" name="テキスト ボックス 14"/>
          <p:cNvSpPr txBox="1"/>
          <p:nvPr/>
        </p:nvSpPr>
        <p:spPr>
          <a:xfrm>
            <a:off x="414115" y="3151557"/>
            <a:ext cx="1634419" cy="241733"/>
          </a:xfrm>
          <a:prstGeom prst="rect">
            <a:avLst/>
          </a:prstGeom>
          <a:noFill/>
        </p:spPr>
        <p:txBody>
          <a:bodyPr wrap="square" rtlCol="0">
            <a:spAutoFit/>
          </a:bodyPr>
          <a:lstStyle/>
          <a:p>
            <a:r>
              <a:rPr lang="en-US" altLang="ja-JP" sz="971" dirty="0"/>
              <a:t>57-80CPN</a:t>
            </a:r>
            <a:r>
              <a:rPr lang="ja-JP" altLang="en-US" sz="971" dirty="0"/>
              <a:t>半額券</a:t>
            </a:r>
            <a:r>
              <a:rPr lang="en-US" altLang="ja-JP" sz="971" dirty="0"/>
              <a:t>.</a:t>
            </a:r>
            <a:r>
              <a:rPr lang="en-US" altLang="ja-JP" sz="971" dirty="0" err="1"/>
              <a:t>lft</a:t>
            </a:r>
            <a:endParaRPr lang="ja-JP" altLang="en-US" sz="971" dirty="0"/>
          </a:p>
        </p:txBody>
      </p:sp>
      <p:sp>
        <p:nvSpPr>
          <p:cNvPr id="16" name="テキスト ボックス 15"/>
          <p:cNvSpPr txBox="1"/>
          <p:nvPr/>
        </p:nvSpPr>
        <p:spPr>
          <a:xfrm>
            <a:off x="3632696" y="3154650"/>
            <a:ext cx="2426904" cy="241733"/>
          </a:xfrm>
          <a:prstGeom prst="rect">
            <a:avLst/>
          </a:prstGeom>
          <a:noFill/>
        </p:spPr>
        <p:txBody>
          <a:bodyPr wrap="square" rtlCol="0">
            <a:spAutoFit/>
          </a:bodyPr>
          <a:lstStyle/>
          <a:p>
            <a:r>
              <a:rPr lang="en-US" altLang="ja-JP" sz="971" dirty="0"/>
              <a:t>57-80CPN</a:t>
            </a:r>
            <a:r>
              <a:rPr lang="ja-JP" altLang="en-US" sz="971" dirty="0"/>
              <a:t>トッピングサービス券</a:t>
            </a:r>
            <a:r>
              <a:rPr lang="en-US" altLang="ja-JP" sz="971" dirty="0"/>
              <a:t>.</a:t>
            </a:r>
            <a:r>
              <a:rPr lang="en-US" altLang="ja-JP" sz="971" dirty="0" err="1"/>
              <a:t>lft</a:t>
            </a:r>
            <a:endParaRPr lang="ja-JP" altLang="en-US" sz="971" dirty="0"/>
          </a:p>
        </p:txBody>
      </p:sp>
      <p:sp>
        <p:nvSpPr>
          <p:cNvPr id="18" name="テキスト ボックス 17"/>
          <p:cNvSpPr txBox="1"/>
          <p:nvPr/>
        </p:nvSpPr>
        <p:spPr>
          <a:xfrm>
            <a:off x="6851277" y="3151557"/>
            <a:ext cx="1634419" cy="241733"/>
          </a:xfrm>
          <a:prstGeom prst="rect">
            <a:avLst/>
          </a:prstGeom>
          <a:noFill/>
        </p:spPr>
        <p:txBody>
          <a:bodyPr wrap="square" rtlCol="0">
            <a:spAutoFit/>
          </a:bodyPr>
          <a:lstStyle/>
          <a:p>
            <a:r>
              <a:rPr lang="en-US" altLang="ja-JP" sz="971" dirty="0"/>
              <a:t>57-80CPN</a:t>
            </a:r>
            <a:r>
              <a:rPr lang="ja-JP" altLang="en-US" sz="971" dirty="0"/>
              <a:t>食べ放題</a:t>
            </a:r>
            <a:r>
              <a:rPr lang="en-US" altLang="ja-JP" sz="971" dirty="0"/>
              <a:t>.</a:t>
            </a:r>
            <a:r>
              <a:rPr lang="en-US" altLang="ja-JP" sz="971" dirty="0" err="1"/>
              <a:t>lft</a:t>
            </a:r>
            <a:endParaRPr lang="ja-JP" altLang="en-US" sz="971" dirty="0"/>
          </a:p>
        </p:txBody>
      </p:sp>
      <p:sp>
        <p:nvSpPr>
          <p:cNvPr id="19" name="テキスト ボックス 18"/>
          <p:cNvSpPr txBox="1"/>
          <p:nvPr/>
        </p:nvSpPr>
        <p:spPr>
          <a:xfrm>
            <a:off x="414114" y="6123357"/>
            <a:ext cx="1634419" cy="241733"/>
          </a:xfrm>
          <a:prstGeom prst="rect">
            <a:avLst/>
          </a:prstGeom>
          <a:noFill/>
        </p:spPr>
        <p:txBody>
          <a:bodyPr wrap="square" rtlCol="0">
            <a:spAutoFit/>
          </a:bodyPr>
          <a:lstStyle/>
          <a:p>
            <a:r>
              <a:rPr lang="en-US" altLang="ja-JP" sz="971" dirty="0"/>
              <a:t>57-80CPN</a:t>
            </a:r>
            <a:r>
              <a:rPr lang="ja-JP" altLang="en-US" sz="971" dirty="0"/>
              <a:t>雨の日限定</a:t>
            </a:r>
            <a:r>
              <a:rPr lang="en-US" altLang="ja-JP" sz="971" dirty="0"/>
              <a:t>.</a:t>
            </a:r>
            <a:r>
              <a:rPr lang="en-US" altLang="ja-JP" sz="971" dirty="0" err="1"/>
              <a:t>lft</a:t>
            </a:r>
            <a:endParaRPr lang="ja-JP" altLang="en-US" sz="971" dirty="0"/>
          </a:p>
        </p:txBody>
      </p:sp>
      <p:sp>
        <p:nvSpPr>
          <p:cNvPr id="20" name="テキスト ボックス 19"/>
          <p:cNvSpPr txBox="1"/>
          <p:nvPr/>
        </p:nvSpPr>
        <p:spPr>
          <a:xfrm>
            <a:off x="3632695" y="6123357"/>
            <a:ext cx="1634419" cy="241733"/>
          </a:xfrm>
          <a:prstGeom prst="rect">
            <a:avLst/>
          </a:prstGeom>
          <a:noFill/>
        </p:spPr>
        <p:txBody>
          <a:bodyPr wrap="square" rtlCol="0">
            <a:spAutoFit/>
          </a:bodyPr>
          <a:lstStyle/>
          <a:p>
            <a:r>
              <a:rPr lang="en-US" altLang="ja-JP" sz="971" dirty="0"/>
              <a:t>57-80CPN100</a:t>
            </a:r>
            <a:r>
              <a:rPr lang="ja-JP" altLang="en-US" sz="971" dirty="0"/>
              <a:t>円割引</a:t>
            </a:r>
            <a:r>
              <a:rPr lang="en-US" altLang="ja-JP" sz="971" dirty="0"/>
              <a:t>.</a:t>
            </a:r>
            <a:r>
              <a:rPr lang="en-US" altLang="ja-JP" sz="971" dirty="0" err="1"/>
              <a:t>lft</a:t>
            </a:r>
            <a:endParaRPr lang="ja-JP" altLang="en-US" sz="971" dirty="0"/>
          </a:p>
        </p:txBody>
      </p:sp>
      <p:sp>
        <p:nvSpPr>
          <p:cNvPr id="21" name="テキスト ボックス 20"/>
          <p:cNvSpPr txBox="1"/>
          <p:nvPr/>
        </p:nvSpPr>
        <p:spPr>
          <a:xfrm>
            <a:off x="6851277" y="6123357"/>
            <a:ext cx="1634419" cy="241733"/>
          </a:xfrm>
          <a:prstGeom prst="rect">
            <a:avLst/>
          </a:prstGeom>
          <a:noFill/>
        </p:spPr>
        <p:txBody>
          <a:bodyPr wrap="square" rtlCol="0">
            <a:spAutoFit/>
          </a:bodyPr>
          <a:lstStyle/>
          <a:p>
            <a:r>
              <a:rPr lang="en-US" altLang="ja-JP" sz="971" dirty="0"/>
              <a:t>57-80CPN</a:t>
            </a:r>
            <a:r>
              <a:rPr lang="ja-JP" altLang="en-US" sz="971" dirty="0"/>
              <a:t>とまと</a:t>
            </a:r>
            <a:r>
              <a:rPr lang="en-US" altLang="ja-JP" sz="971" dirty="0"/>
              <a:t>.</a:t>
            </a:r>
            <a:r>
              <a:rPr lang="en-US" altLang="ja-JP" sz="971" dirty="0" err="1"/>
              <a:t>lft</a:t>
            </a:r>
            <a:endParaRPr lang="ja-JP" altLang="en-US" sz="971" dirty="0"/>
          </a:p>
        </p:txBody>
      </p:sp>
      <p:sp>
        <p:nvSpPr>
          <p:cNvPr id="8" name="テキスト ボックス 7">
            <a:extLst>
              <a:ext uri="{FF2B5EF4-FFF2-40B4-BE49-F238E27FC236}">
                <a16:creationId xmlns:a16="http://schemas.microsoft.com/office/drawing/2014/main" id="{6AD77EAC-5ECC-4097-A33D-AA3897437224}"/>
              </a:ext>
            </a:extLst>
          </p:cNvPr>
          <p:cNvSpPr txBox="1"/>
          <p:nvPr/>
        </p:nvSpPr>
        <p:spPr>
          <a:xfrm>
            <a:off x="329246" y="6886575"/>
            <a:ext cx="9486900" cy="307777"/>
          </a:xfrm>
          <a:prstGeom prst="rect">
            <a:avLst/>
          </a:prstGeom>
          <a:noFill/>
        </p:spPr>
        <p:txBody>
          <a:bodyPr wrap="square" rtlCol="0">
            <a:spAutoFit/>
          </a:bodyPr>
          <a:lstStyle/>
          <a:p>
            <a:r>
              <a:rPr kumimoji="1" lang="en-US" altLang="ja-JP" sz="1400" dirty="0">
                <a:solidFill>
                  <a:srgbClr val="FF0000"/>
                </a:solidFill>
              </a:rPr>
              <a:t>※</a:t>
            </a:r>
            <a:r>
              <a:rPr kumimoji="1" lang="ja-JP" altLang="en-US" sz="1400" dirty="0">
                <a:solidFill>
                  <a:srgbClr val="FF0000"/>
                </a:solidFill>
              </a:rPr>
              <a:t>プリンターで印字できるのは黒一色となります。</a:t>
            </a:r>
            <a:r>
              <a:rPr kumimoji="1" lang="en-US" altLang="ja-JP" sz="1400" dirty="0">
                <a:solidFill>
                  <a:srgbClr val="FF0000"/>
                </a:solidFill>
              </a:rPr>
              <a:t>(</a:t>
            </a:r>
            <a:r>
              <a:rPr kumimoji="1" lang="ja-JP" altLang="en-US" sz="1400" dirty="0">
                <a:solidFill>
                  <a:srgbClr val="FF0000"/>
                </a:solidFill>
              </a:rPr>
              <a:t>カラー部分は事前印刷です</a:t>
            </a:r>
            <a:r>
              <a:rPr kumimoji="1" lang="en-US" altLang="ja-JP" sz="1400" dirty="0">
                <a:solidFill>
                  <a:srgbClr val="FF0000"/>
                </a:solidFill>
              </a:rPr>
              <a:t>)</a:t>
            </a:r>
            <a:endParaRPr kumimoji="1" lang="ja-JP" altLang="en-US" sz="1400" dirty="0">
              <a:solidFill>
                <a:srgbClr val="FF0000"/>
              </a:solidFill>
            </a:endParaRPr>
          </a:p>
        </p:txBody>
      </p:sp>
      <p:sp>
        <p:nvSpPr>
          <p:cNvPr id="23" name="四角形: 角を丸くする 22">
            <a:extLst>
              <a:ext uri="{FF2B5EF4-FFF2-40B4-BE49-F238E27FC236}">
                <a16:creationId xmlns:a16="http://schemas.microsoft.com/office/drawing/2014/main" id="{DACAF07F-2846-08C5-B7BA-4D120DDA0C82}"/>
              </a:ext>
            </a:extLst>
          </p:cNvPr>
          <p:cNvSpPr/>
          <p:nvPr/>
        </p:nvSpPr>
        <p:spPr>
          <a:xfrm>
            <a:off x="388831" y="296208"/>
            <a:ext cx="2698706" cy="4176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クーポンロール紙</a:t>
            </a:r>
          </a:p>
        </p:txBody>
      </p:sp>
    </p:spTree>
    <p:extLst>
      <p:ext uri="{BB962C8B-B14F-4D97-AF65-F5344CB8AC3E}">
        <p14:creationId xmlns:p14="http://schemas.microsoft.com/office/powerpoint/2010/main" val="4109833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619" y="323175"/>
            <a:ext cx="2880000" cy="2052000"/>
          </a:xfrm>
          <a:prstGeom prst="rect">
            <a:avLst/>
          </a:prstGeom>
        </p:spPr>
      </p:pic>
      <p:pic>
        <p:nvPicPr>
          <p:cNvPr id="5" name="図 4"/>
          <p:cNvPicPr>
            <a:picLocks noChangeAspect="1"/>
          </p:cNvPicPr>
          <p:nvPr/>
        </p:nvPicPr>
        <p:blipFill rotWithShape="1">
          <a:blip r:embed="rId3">
            <a:extLst>
              <a:ext uri="{28A0092B-C50C-407E-A947-70E740481C1C}">
                <a14:useLocalDpi xmlns:a14="http://schemas.microsoft.com/office/drawing/2010/main" val="0"/>
              </a:ext>
            </a:extLst>
          </a:blip>
          <a:srcRect b="7001"/>
          <a:stretch/>
        </p:blipFill>
        <p:spPr>
          <a:xfrm>
            <a:off x="3635831" y="316267"/>
            <a:ext cx="2880000" cy="2052000"/>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0719" y="316267"/>
            <a:ext cx="2880000" cy="2045092"/>
          </a:xfrm>
          <a:prstGeom prst="rect">
            <a:avLst/>
          </a:prstGeom>
        </p:spPr>
      </p:pic>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893" y="2977705"/>
            <a:ext cx="2045726" cy="2880000"/>
          </a:xfrm>
          <a:prstGeom prst="rect">
            <a:avLst/>
          </a:prstGeom>
        </p:spPr>
      </p:pic>
      <p:sp>
        <p:nvSpPr>
          <p:cNvPr id="8" name="正方形/長方形 7"/>
          <p:cNvSpPr/>
          <p:nvPr/>
        </p:nvSpPr>
        <p:spPr>
          <a:xfrm>
            <a:off x="375619" y="323175"/>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870719" y="316267"/>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3635831" y="316267"/>
            <a:ext cx="2880000" cy="2052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375619" y="2977705"/>
            <a:ext cx="2052000" cy="28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375619" y="2532924"/>
            <a:ext cx="1634419" cy="241733"/>
          </a:xfrm>
          <a:prstGeom prst="rect">
            <a:avLst/>
          </a:prstGeom>
          <a:noFill/>
        </p:spPr>
        <p:txBody>
          <a:bodyPr wrap="square" rtlCol="0">
            <a:spAutoFit/>
          </a:bodyPr>
          <a:lstStyle/>
          <a:p>
            <a:r>
              <a:rPr lang="en-US" altLang="ja-JP" sz="971" dirty="0"/>
              <a:t>57-80CPN50</a:t>
            </a:r>
            <a:r>
              <a:rPr lang="ja-JP" altLang="en-US" sz="971" dirty="0"/>
              <a:t>円割引</a:t>
            </a:r>
            <a:r>
              <a:rPr lang="en-US" altLang="ja-JP" sz="971" dirty="0"/>
              <a:t>.</a:t>
            </a:r>
            <a:r>
              <a:rPr lang="en-US" altLang="ja-JP" sz="971" dirty="0" err="1"/>
              <a:t>lft</a:t>
            </a:r>
            <a:endParaRPr lang="ja-JP" altLang="en-US" sz="971" dirty="0"/>
          </a:p>
        </p:txBody>
      </p:sp>
      <p:sp>
        <p:nvSpPr>
          <p:cNvPr id="13" name="テキスト ボックス 12"/>
          <p:cNvSpPr txBox="1"/>
          <p:nvPr/>
        </p:nvSpPr>
        <p:spPr>
          <a:xfrm>
            <a:off x="375618" y="6019074"/>
            <a:ext cx="1634419" cy="241733"/>
          </a:xfrm>
          <a:prstGeom prst="rect">
            <a:avLst/>
          </a:prstGeom>
          <a:noFill/>
        </p:spPr>
        <p:txBody>
          <a:bodyPr wrap="square" rtlCol="0">
            <a:spAutoFit/>
          </a:bodyPr>
          <a:lstStyle/>
          <a:p>
            <a:r>
              <a:rPr lang="en-US" altLang="ja-JP" sz="971" dirty="0"/>
              <a:t>57-80CPN</a:t>
            </a:r>
            <a:r>
              <a:rPr lang="ja-JP" altLang="en-US" sz="971" dirty="0"/>
              <a:t>きゅうり</a:t>
            </a:r>
            <a:r>
              <a:rPr lang="en-US" altLang="ja-JP" sz="971" dirty="0"/>
              <a:t>.</a:t>
            </a:r>
            <a:r>
              <a:rPr lang="en-US" altLang="ja-JP" sz="971" dirty="0" err="1"/>
              <a:t>lft</a:t>
            </a:r>
            <a:endParaRPr lang="ja-JP" altLang="en-US" sz="971" dirty="0"/>
          </a:p>
        </p:txBody>
      </p:sp>
      <p:sp>
        <p:nvSpPr>
          <p:cNvPr id="14" name="テキスト ボックス 13"/>
          <p:cNvSpPr txBox="1"/>
          <p:nvPr/>
        </p:nvSpPr>
        <p:spPr>
          <a:xfrm>
            <a:off x="6870719" y="2521955"/>
            <a:ext cx="1634419" cy="241733"/>
          </a:xfrm>
          <a:prstGeom prst="rect">
            <a:avLst/>
          </a:prstGeom>
          <a:noFill/>
        </p:spPr>
        <p:txBody>
          <a:bodyPr wrap="square" rtlCol="0">
            <a:spAutoFit/>
          </a:bodyPr>
          <a:lstStyle/>
          <a:p>
            <a:r>
              <a:rPr lang="en-US" altLang="ja-JP" sz="971" dirty="0"/>
              <a:t>57-80CPN</a:t>
            </a:r>
            <a:r>
              <a:rPr lang="ja-JP" altLang="en-US" sz="971" dirty="0"/>
              <a:t>かぼちゃ</a:t>
            </a:r>
            <a:r>
              <a:rPr lang="en-US" altLang="ja-JP" sz="971" dirty="0"/>
              <a:t>.</a:t>
            </a:r>
            <a:r>
              <a:rPr lang="en-US" altLang="ja-JP" sz="971" dirty="0" err="1"/>
              <a:t>lft</a:t>
            </a:r>
            <a:endParaRPr lang="ja-JP" altLang="en-US" sz="971" dirty="0"/>
          </a:p>
        </p:txBody>
      </p:sp>
      <p:sp>
        <p:nvSpPr>
          <p:cNvPr id="15" name="テキスト ボックス 14"/>
          <p:cNvSpPr txBox="1"/>
          <p:nvPr/>
        </p:nvSpPr>
        <p:spPr>
          <a:xfrm>
            <a:off x="3635831" y="2523040"/>
            <a:ext cx="1634419" cy="241733"/>
          </a:xfrm>
          <a:prstGeom prst="rect">
            <a:avLst/>
          </a:prstGeom>
          <a:noFill/>
        </p:spPr>
        <p:txBody>
          <a:bodyPr wrap="square" rtlCol="0">
            <a:spAutoFit/>
          </a:bodyPr>
          <a:lstStyle/>
          <a:p>
            <a:r>
              <a:rPr lang="en-US" altLang="ja-JP" sz="971" dirty="0"/>
              <a:t>57-80CPN2</a:t>
            </a:r>
            <a:r>
              <a:rPr lang="ja-JP" altLang="en-US" sz="971" dirty="0"/>
              <a:t>割引</a:t>
            </a:r>
            <a:r>
              <a:rPr lang="en-US" altLang="ja-JP" sz="971" dirty="0"/>
              <a:t>.</a:t>
            </a:r>
            <a:r>
              <a:rPr lang="en-US" altLang="ja-JP" sz="971" dirty="0" err="1"/>
              <a:t>lft</a:t>
            </a:r>
            <a:endParaRPr lang="ja-JP" altLang="en-US" sz="971" dirty="0"/>
          </a:p>
        </p:txBody>
      </p:sp>
      <p:pic>
        <p:nvPicPr>
          <p:cNvPr id="3" name="図 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635831" y="2970549"/>
            <a:ext cx="2880000" cy="2016000"/>
          </a:xfrm>
          <a:prstGeom prst="rect">
            <a:avLst/>
          </a:prstGeom>
          <a:solidFill>
            <a:srgbClr val="000000">
              <a:shade val="95000"/>
            </a:srgbClr>
          </a:solidFill>
          <a:ln w="19050" cap="sq">
            <a:solidFill>
              <a:srgbClr val="000000"/>
            </a:solidFill>
            <a:miter lim="800000"/>
          </a:ln>
          <a:effectLst/>
        </p:spPr>
      </p:pic>
      <p:sp>
        <p:nvSpPr>
          <p:cNvPr id="17" name="テキスト ボックス 16"/>
          <p:cNvSpPr txBox="1"/>
          <p:nvPr/>
        </p:nvSpPr>
        <p:spPr>
          <a:xfrm>
            <a:off x="3635831" y="5191408"/>
            <a:ext cx="2588848" cy="241733"/>
          </a:xfrm>
          <a:prstGeom prst="rect">
            <a:avLst/>
          </a:prstGeom>
          <a:noFill/>
        </p:spPr>
        <p:txBody>
          <a:bodyPr wrap="square" rtlCol="0">
            <a:spAutoFit/>
          </a:bodyPr>
          <a:lstStyle/>
          <a:p>
            <a:r>
              <a:rPr lang="en-US" altLang="ja-JP" sz="971" dirty="0"/>
              <a:t>57-80CPN</a:t>
            </a:r>
            <a:r>
              <a:rPr lang="ja-JP" altLang="en-US" sz="971" dirty="0"/>
              <a:t>苺のショートケーキ</a:t>
            </a:r>
            <a:r>
              <a:rPr lang="en-US" altLang="ja-JP" sz="971" dirty="0"/>
              <a:t>.</a:t>
            </a:r>
            <a:r>
              <a:rPr lang="en-US" altLang="ja-JP" sz="971" dirty="0" err="1"/>
              <a:t>lft</a:t>
            </a:r>
            <a:endParaRPr lang="ja-JP" altLang="en-US" sz="971" dirty="0"/>
          </a:p>
        </p:txBody>
      </p:sp>
      <p:sp>
        <p:nvSpPr>
          <p:cNvPr id="19" name="テキスト ボックス 18">
            <a:extLst>
              <a:ext uri="{FF2B5EF4-FFF2-40B4-BE49-F238E27FC236}">
                <a16:creationId xmlns:a16="http://schemas.microsoft.com/office/drawing/2014/main" id="{0B993907-5720-439C-A2E0-F13A1A38C021}"/>
              </a:ext>
            </a:extLst>
          </p:cNvPr>
          <p:cNvSpPr txBox="1"/>
          <p:nvPr/>
        </p:nvSpPr>
        <p:spPr>
          <a:xfrm>
            <a:off x="329246" y="7143750"/>
            <a:ext cx="9486900" cy="307777"/>
          </a:xfrm>
          <a:prstGeom prst="rect">
            <a:avLst/>
          </a:prstGeom>
          <a:noFill/>
        </p:spPr>
        <p:txBody>
          <a:bodyPr wrap="square" rtlCol="0">
            <a:spAutoFit/>
          </a:bodyPr>
          <a:lstStyle/>
          <a:p>
            <a:r>
              <a:rPr kumimoji="1" lang="en-US" altLang="ja-JP" sz="1400" dirty="0">
                <a:solidFill>
                  <a:srgbClr val="FF0000"/>
                </a:solidFill>
              </a:rPr>
              <a:t>※</a:t>
            </a:r>
            <a:r>
              <a:rPr kumimoji="1" lang="ja-JP" altLang="en-US" sz="1400" dirty="0">
                <a:solidFill>
                  <a:srgbClr val="FF0000"/>
                </a:solidFill>
              </a:rPr>
              <a:t>プリンターで印字できるのは黒一色となります。</a:t>
            </a:r>
            <a:r>
              <a:rPr kumimoji="1" lang="en-US" altLang="ja-JP" sz="1400" dirty="0">
                <a:solidFill>
                  <a:srgbClr val="FF0000"/>
                </a:solidFill>
              </a:rPr>
              <a:t>(</a:t>
            </a:r>
            <a:r>
              <a:rPr kumimoji="1" lang="ja-JP" altLang="en-US" sz="1400" dirty="0">
                <a:solidFill>
                  <a:srgbClr val="FF0000"/>
                </a:solidFill>
              </a:rPr>
              <a:t>カラー部分は事前印刷です</a:t>
            </a:r>
            <a:r>
              <a:rPr kumimoji="1" lang="en-US" altLang="ja-JP" sz="1400" dirty="0">
                <a:solidFill>
                  <a:srgbClr val="FF0000"/>
                </a:solidFill>
              </a:rPr>
              <a:t>)</a:t>
            </a:r>
            <a:endParaRPr kumimoji="1" lang="ja-JP" altLang="en-US" sz="1400" dirty="0">
              <a:solidFill>
                <a:srgbClr val="FF0000"/>
              </a:solidFill>
            </a:endParaRPr>
          </a:p>
        </p:txBody>
      </p:sp>
    </p:spTree>
    <p:extLst>
      <p:ext uri="{BB962C8B-B14F-4D97-AF65-F5344CB8AC3E}">
        <p14:creationId xmlns:p14="http://schemas.microsoft.com/office/powerpoint/2010/main" val="2312499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9534" y="1435914"/>
            <a:ext cx="1008000" cy="575212"/>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400" y="3188292"/>
            <a:ext cx="1044000" cy="628333"/>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942" y="5096273"/>
            <a:ext cx="1080000" cy="1227103"/>
          </a:xfrm>
          <a:prstGeom prst="rect">
            <a:avLst/>
          </a:prstGeom>
        </p:spPr>
      </p:pic>
      <p:pic>
        <p:nvPicPr>
          <p:cNvPr id="3" name="図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42057" y="1433036"/>
            <a:ext cx="1008000" cy="564980"/>
          </a:xfrm>
          <a:prstGeom prst="rect">
            <a:avLst/>
          </a:prstGeom>
        </p:spPr>
      </p:pic>
      <p:pic>
        <p:nvPicPr>
          <p:cNvPr id="63" name="図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4647" y="5110706"/>
            <a:ext cx="1044000" cy="1186155"/>
          </a:xfrm>
          <a:prstGeom prst="rect">
            <a:avLst/>
          </a:prstGeom>
        </p:spPr>
      </p:pic>
      <p:pic>
        <p:nvPicPr>
          <p:cNvPr id="36" name="図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49410" y="1425163"/>
            <a:ext cx="1008000" cy="572853"/>
          </a:xfrm>
          <a:prstGeom prst="rect">
            <a:avLst/>
          </a:prstGeom>
        </p:spPr>
      </p:pic>
      <p:pic>
        <p:nvPicPr>
          <p:cNvPr id="30" name="図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43889" y="3177151"/>
            <a:ext cx="1080000" cy="662846"/>
          </a:xfrm>
          <a:prstGeom prst="rect">
            <a:avLst/>
          </a:prstGeom>
        </p:spPr>
      </p:pic>
      <p:pic>
        <p:nvPicPr>
          <p:cNvPr id="29" name="図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57778" y="3166204"/>
            <a:ext cx="1080000" cy="649496"/>
          </a:xfrm>
          <a:prstGeom prst="rect">
            <a:avLst/>
          </a:prstGeom>
        </p:spPr>
      </p:pic>
      <p:pic>
        <p:nvPicPr>
          <p:cNvPr id="28" name="図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51369" y="3177388"/>
            <a:ext cx="1080000" cy="650139"/>
          </a:xfrm>
          <a:prstGeom prst="rect">
            <a:avLst/>
          </a:prstGeom>
        </p:spPr>
      </p:pic>
      <p:pic>
        <p:nvPicPr>
          <p:cNvPr id="27" name="図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00890" y="3174353"/>
            <a:ext cx="1080000" cy="644027"/>
          </a:xfrm>
          <a:prstGeom prst="rect">
            <a:avLst/>
          </a:prstGeom>
        </p:spPr>
      </p:pic>
      <p:pic>
        <p:nvPicPr>
          <p:cNvPr id="16" name="図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45733" y="1434123"/>
            <a:ext cx="1008000" cy="578794"/>
          </a:xfrm>
          <a:prstGeom prst="rect">
            <a:avLst/>
          </a:prstGeom>
        </p:spPr>
      </p:pic>
      <p:pic>
        <p:nvPicPr>
          <p:cNvPr id="15" name="図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94058" y="1422156"/>
            <a:ext cx="1008000" cy="575860"/>
          </a:xfrm>
          <a:prstGeom prst="rect">
            <a:avLst/>
          </a:prstGeom>
        </p:spPr>
      </p:pic>
      <p:sp>
        <p:nvSpPr>
          <p:cNvPr id="5" name="正方形/長方形 4"/>
          <p:cNvSpPr/>
          <p:nvPr/>
        </p:nvSpPr>
        <p:spPr>
          <a:xfrm>
            <a:off x="509948" y="1388679"/>
            <a:ext cx="1008000" cy="6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ln>
                <a:solidFill>
                  <a:schemeClr val="tx1"/>
                </a:solidFill>
              </a:ln>
            </a:endParaRPr>
          </a:p>
        </p:txBody>
      </p:sp>
      <p:sp>
        <p:nvSpPr>
          <p:cNvPr id="18" name="テキスト ボックス 17"/>
          <p:cNvSpPr txBox="1"/>
          <p:nvPr/>
        </p:nvSpPr>
        <p:spPr>
          <a:xfrm>
            <a:off x="419656" y="917721"/>
            <a:ext cx="1249418" cy="417807"/>
          </a:xfrm>
          <a:prstGeom prst="rect">
            <a:avLst/>
          </a:prstGeom>
          <a:noFill/>
        </p:spPr>
        <p:txBody>
          <a:bodyPr wrap="square" rtlCol="0">
            <a:spAutoFit/>
          </a:bodyPr>
          <a:lstStyle/>
          <a:p>
            <a:r>
              <a:rPr lang="en-US" altLang="ja-JP" sz="2115" dirty="0"/>
              <a:t>28T18SG</a:t>
            </a:r>
            <a:endParaRPr lang="ja-JP" altLang="en-US" sz="2115" dirty="0"/>
          </a:p>
        </p:txBody>
      </p:sp>
      <p:sp>
        <p:nvSpPr>
          <p:cNvPr id="19" name="テキスト ボックス 18"/>
          <p:cNvSpPr txBox="1"/>
          <p:nvPr/>
        </p:nvSpPr>
        <p:spPr>
          <a:xfrm>
            <a:off x="419655" y="2715707"/>
            <a:ext cx="1372034" cy="417807"/>
          </a:xfrm>
          <a:prstGeom prst="rect">
            <a:avLst/>
          </a:prstGeom>
          <a:noFill/>
        </p:spPr>
        <p:txBody>
          <a:bodyPr wrap="square" rtlCol="0">
            <a:spAutoFit/>
          </a:bodyPr>
          <a:lstStyle/>
          <a:p>
            <a:r>
              <a:rPr lang="en-US" altLang="ja-JP" sz="2115" dirty="0"/>
              <a:t>30T20SG</a:t>
            </a:r>
            <a:endParaRPr lang="ja-JP" altLang="en-US" sz="2115" dirty="0"/>
          </a:p>
        </p:txBody>
      </p:sp>
      <p:sp>
        <p:nvSpPr>
          <p:cNvPr id="31" name="テキスト ボックス 30"/>
          <p:cNvSpPr txBox="1"/>
          <p:nvPr/>
        </p:nvSpPr>
        <p:spPr>
          <a:xfrm>
            <a:off x="519534" y="2188719"/>
            <a:ext cx="1955001" cy="241733"/>
          </a:xfrm>
          <a:prstGeom prst="rect">
            <a:avLst/>
          </a:prstGeom>
          <a:noFill/>
        </p:spPr>
        <p:txBody>
          <a:bodyPr wrap="square" rtlCol="0">
            <a:spAutoFit/>
          </a:bodyPr>
          <a:lstStyle/>
          <a:p>
            <a:r>
              <a:rPr lang="en-US" altLang="ja-JP" sz="971" dirty="0"/>
              <a:t>28-18G</a:t>
            </a:r>
            <a:r>
              <a:rPr lang="ja-JP" altLang="en-US" sz="971" dirty="0"/>
              <a:t>品名価格バーコード</a:t>
            </a:r>
            <a:r>
              <a:rPr lang="en-US" altLang="ja-JP" sz="971" dirty="0"/>
              <a:t>.</a:t>
            </a:r>
            <a:r>
              <a:rPr lang="en-US" altLang="ja-JP" sz="971" dirty="0" err="1"/>
              <a:t>lft</a:t>
            </a:r>
            <a:endParaRPr lang="ja-JP" altLang="en-US" sz="971" dirty="0"/>
          </a:p>
        </p:txBody>
      </p:sp>
      <p:sp>
        <p:nvSpPr>
          <p:cNvPr id="32" name="テキスト ボックス 31"/>
          <p:cNvSpPr txBox="1"/>
          <p:nvPr/>
        </p:nvSpPr>
        <p:spPr>
          <a:xfrm>
            <a:off x="2578124" y="2197872"/>
            <a:ext cx="1319000" cy="241733"/>
          </a:xfrm>
          <a:prstGeom prst="rect">
            <a:avLst/>
          </a:prstGeom>
          <a:noFill/>
        </p:spPr>
        <p:txBody>
          <a:bodyPr wrap="square" rtlCol="0">
            <a:spAutoFit/>
          </a:bodyPr>
          <a:lstStyle/>
          <a:p>
            <a:r>
              <a:rPr lang="en-US" altLang="ja-JP" sz="971" dirty="0"/>
              <a:t>28-18G</a:t>
            </a:r>
            <a:r>
              <a:rPr lang="ja-JP" altLang="en-US" sz="971" dirty="0"/>
              <a:t>賞味期限</a:t>
            </a:r>
            <a:r>
              <a:rPr lang="en-US" altLang="ja-JP" sz="971" dirty="0"/>
              <a:t>.</a:t>
            </a:r>
            <a:r>
              <a:rPr lang="en-US" altLang="ja-JP" sz="971" dirty="0" err="1"/>
              <a:t>lft</a:t>
            </a:r>
            <a:endParaRPr lang="ja-JP" altLang="en-US" sz="971" dirty="0"/>
          </a:p>
        </p:txBody>
      </p:sp>
      <p:sp>
        <p:nvSpPr>
          <p:cNvPr id="33" name="テキスト ボックス 32"/>
          <p:cNvSpPr txBox="1"/>
          <p:nvPr/>
        </p:nvSpPr>
        <p:spPr>
          <a:xfrm>
            <a:off x="6645072" y="2177126"/>
            <a:ext cx="1496462" cy="241605"/>
          </a:xfrm>
          <a:prstGeom prst="rect">
            <a:avLst/>
          </a:prstGeom>
          <a:noFill/>
        </p:spPr>
        <p:txBody>
          <a:bodyPr wrap="square" rtlCol="0">
            <a:spAutoFit/>
          </a:bodyPr>
          <a:lstStyle/>
          <a:p>
            <a:r>
              <a:rPr lang="en-US" altLang="ja-JP" sz="970" dirty="0"/>
              <a:t>28-18G</a:t>
            </a:r>
            <a:r>
              <a:rPr lang="ja-JP" altLang="en-US" sz="970" dirty="0"/>
              <a:t>税込価格</a:t>
            </a:r>
            <a:r>
              <a:rPr lang="en-US" altLang="ja-JP" sz="970" dirty="0"/>
              <a:t>2.lft</a:t>
            </a:r>
            <a:endParaRPr lang="ja-JP" altLang="en-US" sz="970" dirty="0"/>
          </a:p>
        </p:txBody>
      </p:sp>
      <p:sp>
        <p:nvSpPr>
          <p:cNvPr id="34" name="テキスト ボックス 33"/>
          <p:cNvSpPr txBox="1"/>
          <p:nvPr/>
        </p:nvSpPr>
        <p:spPr>
          <a:xfrm>
            <a:off x="8640437" y="2188720"/>
            <a:ext cx="1193934" cy="241733"/>
          </a:xfrm>
          <a:prstGeom prst="rect">
            <a:avLst/>
          </a:prstGeom>
          <a:noFill/>
        </p:spPr>
        <p:txBody>
          <a:bodyPr wrap="square" rtlCol="0">
            <a:spAutoFit/>
          </a:bodyPr>
          <a:lstStyle/>
          <a:p>
            <a:r>
              <a:rPr lang="en-US" altLang="ja-JP" sz="971" dirty="0"/>
              <a:t>28-18G</a:t>
            </a:r>
            <a:r>
              <a:rPr lang="ja-JP" altLang="en-US" sz="971" dirty="0"/>
              <a:t>本体税込</a:t>
            </a:r>
            <a:r>
              <a:rPr lang="en-US" altLang="ja-JP" sz="971" dirty="0"/>
              <a:t>.</a:t>
            </a:r>
            <a:r>
              <a:rPr lang="en-US" altLang="ja-JP" sz="971" dirty="0" err="1"/>
              <a:t>lft</a:t>
            </a:r>
            <a:endParaRPr lang="ja-JP" altLang="en-US" sz="971" dirty="0"/>
          </a:p>
        </p:txBody>
      </p:sp>
      <p:sp>
        <p:nvSpPr>
          <p:cNvPr id="37" name="テキスト ボックス 36"/>
          <p:cNvSpPr txBox="1"/>
          <p:nvPr/>
        </p:nvSpPr>
        <p:spPr>
          <a:xfrm>
            <a:off x="4647587" y="2177061"/>
            <a:ext cx="1392017" cy="241733"/>
          </a:xfrm>
          <a:prstGeom prst="rect">
            <a:avLst/>
          </a:prstGeom>
          <a:noFill/>
        </p:spPr>
        <p:txBody>
          <a:bodyPr wrap="square" rtlCol="0">
            <a:spAutoFit/>
          </a:bodyPr>
          <a:lstStyle/>
          <a:p>
            <a:r>
              <a:rPr lang="en-US" altLang="ja-JP" sz="971" dirty="0"/>
              <a:t>28-18G</a:t>
            </a:r>
            <a:r>
              <a:rPr lang="ja-JP" altLang="en-US" sz="971" dirty="0"/>
              <a:t>税込価格</a:t>
            </a:r>
            <a:r>
              <a:rPr lang="en-US" altLang="ja-JP" sz="971" dirty="0"/>
              <a:t>.lft</a:t>
            </a:r>
            <a:endParaRPr lang="ja-JP" altLang="en-US" sz="971" dirty="0"/>
          </a:p>
        </p:txBody>
      </p:sp>
      <p:sp>
        <p:nvSpPr>
          <p:cNvPr id="38" name="テキスト ボックス 37"/>
          <p:cNvSpPr txBox="1"/>
          <p:nvPr/>
        </p:nvSpPr>
        <p:spPr>
          <a:xfrm>
            <a:off x="519534" y="4047929"/>
            <a:ext cx="1817618" cy="241733"/>
          </a:xfrm>
          <a:prstGeom prst="rect">
            <a:avLst/>
          </a:prstGeom>
          <a:noFill/>
        </p:spPr>
        <p:txBody>
          <a:bodyPr wrap="square" rtlCol="0">
            <a:spAutoFit/>
          </a:bodyPr>
          <a:lstStyle/>
          <a:p>
            <a:r>
              <a:rPr lang="en-US" altLang="ja-JP" sz="971" dirty="0"/>
              <a:t>30-20G</a:t>
            </a:r>
            <a:r>
              <a:rPr lang="ja-JP" altLang="en-US" sz="971" dirty="0"/>
              <a:t>シャインマスカット</a:t>
            </a:r>
            <a:r>
              <a:rPr lang="en-US" altLang="ja-JP" sz="971" dirty="0"/>
              <a:t>.</a:t>
            </a:r>
            <a:r>
              <a:rPr lang="en-US" altLang="ja-JP" sz="971" dirty="0" err="1"/>
              <a:t>lft</a:t>
            </a:r>
            <a:endParaRPr lang="ja-JP" altLang="en-US" sz="971" dirty="0"/>
          </a:p>
        </p:txBody>
      </p:sp>
      <p:sp>
        <p:nvSpPr>
          <p:cNvPr id="39" name="テキスト ボックス 38"/>
          <p:cNvSpPr txBox="1"/>
          <p:nvPr/>
        </p:nvSpPr>
        <p:spPr>
          <a:xfrm>
            <a:off x="6554183" y="4070880"/>
            <a:ext cx="1481053" cy="241733"/>
          </a:xfrm>
          <a:prstGeom prst="rect">
            <a:avLst/>
          </a:prstGeom>
          <a:noFill/>
        </p:spPr>
        <p:txBody>
          <a:bodyPr wrap="square" rtlCol="0">
            <a:spAutoFit/>
          </a:bodyPr>
          <a:lstStyle/>
          <a:p>
            <a:r>
              <a:rPr lang="en-US" altLang="ja-JP" sz="971" dirty="0"/>
              <a:t>30-20G</a:t>
            </a:r>
            <a:r>
              <a:rPr lang="ja-JP" altLang="en-US" sz="971" dirty="0"/>
              <a:t>賞味期限</a:t>
            </a:r>
            <a:r>
              <a:rPr lang="en-US" altLang="ja-JP" sz="971" dirty="0"/>
              <a:t>.</a:t>
            </a:r>
            <a:r>
              <a:rPr lang="en-US" altLang="ja-JP" sz="971" dirty="0" err="1"/>
              <a:t>lft</a:t>
            </a:r>
            <a:endParaRPr lang="ja-JP" altLang="en-US" sz="971" dirty="0"/>
          </a:p>
        </p:txBody>
      </p:sp>
      <p:sp>
        <p:nvSpPr>
          <p:cNvPr id="40" name="テキスト ボックス 39"/>
          <p:cNvSpPr txBox="1"/>
          <p:nvPr/>
        </p:nvSpPr>
        <p:spPr>
          <a:xfrm>
            <a:off x="8600783" y="4070880"/>
            <a:ext cx="1514427" cy="241733"/>
          </a:xfrm>
          <a:prstGeom prst="rect">
            <a:avLst/>
          </a:prstGeom>
          <a:noFill/>
        </p:spPr>
        <p:txBody>
          <a:bodyPr wrap="square" rtlCol="0">
            <a:spAutoFit/>
          </a:bodyPr>
          <a:lstStyle/>
          <a:p>
            <a:r>
              <a:rPr lang="en-US" altLang="ja-JP" sz="971" dirty="0"/>
              <a:t>30-20G</a:t>
            </a:r>
            <a:r>
              <a:rPr lang="ja-JP" altLang="en-US" sz="971" dirty="0"/>
              <a:t>米粉クッキー</a:t>
            </a:r>
            <a:r>
              <a:rPr lang="en-US" altLang="ja-JP" sz="971" dirty="0"/>
              <a:t>.</a:t>
            </a:r>
            <a:r>
              <a:rPr lang="en-US" altLang="ja-JP" sz="971" dirty="0" err="1"/>
              <a:t>lft</a:t>
            </a:r>
            <a:endParaRPr lang="ja-JP" altLang="en-US" sz="971" dirty="0"/>
          </a:p>
        </p:txBody>
      </p:sp>
      <p:sp>
        <p:nvSpPr>
          <p:cNvPr id="41" name="テキスト ボックス 40"/>
          <p:cNvSpPr txBox="1"/>
          <p:nvPr/>
        </p:nvSpPr>
        <p:spPr>
          <a:xfrm>
            <a:off x="4647587" y="4054193"/>
            <a:ext cx="1233953" cy="241733"/>
          </a:xfrm>
          <a:prstGeom prst="rect">
            <a:avLst/>
          </a:prstGeom>
          <a:noFill/>
        </p:spPr>
        <p:txBody>
          <a:bodyPr wrap="square" rtlCol="0">
            <a:spAutoFit/>
          </a:bodyPr>
          <a:lstStyle/>
          <a:p>
            <a:r>
              <a:rPr lang="en-US" altLang="ja-JP" sz="971" dirty="0"/>
              <a:t>30-20G</a:t>
            </a:r>
            <a:r>
              <a:rPr lang="ja-JP" altLang="en-US" sz="971" dirty="0"/>
              <a:t>焼き菓子</a:t>
            </a:r>
            <a:r>
              <a:rPr lang="en-US" altLang="ja-JP" sz="971" dirty="0"/>
              <a:t>.</a:t>
            </a:r>
            <a:r>
              <a:rPr lang="en-US" altLang="ja-JP" sz="971" dirty="0" err="1"/>
              <a:t>lft</a:t>
            </a:r>
            <a:endParaRPr lang="ja-JP" altLang="en-US" sz="971" dirty="0"/>
          </a:p>
        </p:txBody>
      </p:sp>
      <p:sp>
        <p:nvSpPr>
          <p:cNvPr id="42" name="テキスト ボックス 41"/>
          <p:cNvSpPr txBox="1"/>
          <p:nvPr/>
        </p:nvSpPr>
        <p:spPr>
          <a:xfrm>
            <a:off x="2594058" y="4070880"/>
            <a:ext cx="1110219" cy="241733"/>
          </a:xfrm>
          <a:prstGeom prst="rect">
            <a:avLst/>
          </a:prstGeom>
          <a:noFill/>
        </p:spPr>
        <p:txBody>
          <a:bodyPr wrap="square" rtlCol="0">
            <a:spAutoFit/>
          </a:bodyPr>
          <a:lstStyle/>
          <a:p>
            <a:r>
              <a:rPr lang="en-US" altLang="ja-JP" sz="971" dirty="0"/>
              <a:t>30-20G</a:t>
            </a:r>
            <a:r>
              <a:rPr lang="ja-JP" altLang="en-US" sz="971" dirty="0"/>
              <a:t>収穫日</a:t>
            </a:r>
            <a:r>
              <a:rPr lang="en-US" altLang="ja-JP" sz="971" dirty="0"/>
              <a:t>.</a:t>
            </a:r>
            <a:r>
              <a:rPr lang="en-US" altLang="ja-JP" sz="971" dirty="0" err="1"/>
              <a:t>lft</a:t>
            </a:r>
            <a:endParaRPr lang="ja-JP" altLang="en-US" sz="971" dirty="0"/>
          </a:p>
        </p:txBody>
      </p:sp>
      <p:sp>
        <p:nvSpPr>
          <p:cNvPr id="49" name="正方形/長方形 48"/>
          <p:cNvSpPr/>
          <p:nvPr/>
        </p:nvSpPr>
        <p:spPr>
          <a:xfrm>
            <a:off x="513019" y="3133514"/>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3" name="テキスト ボックス 52"/>
          <p:cNvSpPr txBox="1"/>
          <p:nvPr/>
        </p:nvSpPr>
        <p:spPr>
          <a:xfrm>
            <a:off x="419655" y="4557677"/>
            <a:ext cx="1372034" cy="417807"/>
          </a:xfrm>
          <a:prstGeom prst="rect">
            <a:avLst/>
          </a:prstGeom>
          <a:noFill/>
        </p:spPr>
        <p:txBody>
          <a:bodyPr wrap="square" rtlCol="0">
            <a:spAutoFit/>
          </a:bodyPr>
          <a:lstStyle/>
          <a:p>
            <a:r>
              <a:rPr lang="en-US" altLang="ja-JP" sz="2115" dirty="0"/>
              <a:t>30T36SG</a:t>
            </a:r>
            <a:endParaRPr lang="ja-JP" altLang="en-US" sz="2115" dirty="0"/>
          </a:p>
        </p:txBody>
      </p:sp>
      <p:sp>
        <p:nvSpPr>
          <p:cNvPr id="57" name="正方形/長方形 56"/>
          <p:cNvSpPr/>
          <p:nvPr/>
        </p:nvSpPr>
        <p:spPr>
          <a:xfrm>
            <a:off x="503400" y="5063959"/>
            <a:ext cx="1080000" cy="12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pic>
        <p:nvPicPr>
          <p:cNvPr id="59" name="図 5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600475" y="5098064"/>
            <a:ext cx="1080000" cy="1225051"/>
          </a:xfrm>
          <a:prstGeom prst="rect">
            <a:avLst/>
          </a:prstGeom>
        </p:spPr>
      </p:pic>
      <p:pic>
        <p:nvPicPr>
          <p:cNvPr id="62" name="図 6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647587" y="5107224"/>
            <a:ext cx="1080000" cy="1225475"/>
          </a:xfrm>
          <a:prstGeom prst="rect">
            <a:avLst/>
          </a:prstGeom>
        </p:spPr>
      </p:pic>
      <p:pic>
        <p:nvPicPr>
          <p:cNvPr id="65" name="図 6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637379" y="5088125"/>
            <a:ext cx="1080000" cy="1226842"/>
          </a:xfrm>
          <a:prstGeom prst="rect">
            <a:avLst/>
          </a:prstGeom>
        </p:spPr>
      </p:pic>
      <p:sp>
        <p:nvSpPr>
          <p:cNvPr id="67" name="テキスト ボックス 66"/>
          <p:cNvSpPr txBox="1"/>
          <p:nvPr/>
        </p:nvSpPr>
        <p:spPr>
          <a:xfrm>
            <a:off x="519534" y="6535584"/>
            <a:ext cx="1357092" cy="241733"/>
          </a:xfrm>
          <a:prstGeom prst="rect">
            <a:avLst/>
          </a:prstGeom>
          <a:noFill/>
        </p:spPr>
        <p:txBody>
          <a:bodyPr wrap="square" rtlCol="0">
            <a:spAutoFit/>
          </a:bodyPr>
          <a:lstStyle/>
          <a:p>
            <a:r>
              <a:rPr lang="en-US" altLang="ja-JP" sz="971" dirty="0"/>
              <a:t>30-36G</a:t>
            </a:r>
            <a:r>
              <a:rPr lang="ja-JP" altLang="en-US" sz="971" dirty="0"/>
              <a:t>アスパラ</a:t>
            </a:r>
            <a:r>
              <a:rPr lang="en-US" altLang="ja-JP" sz="971" dirty="0"/>
              <a:t>.</a:t>
            </a:r>
            <a:r>
              <a:rPr lang="en-US" altLang="ja-JP" sz="971" dirty="0" err="1"/>
              <a:t>lft</a:t>
            </a:r>
            <a:endParaRPr lang="ja-JP" altLang="en-US" sz="971" dirty="0"/>
          </a:p>
        </p:txBody>
      </p:sp>
      <p:sp>
        <p:nvSpPr>
          <p:cNvPr id="69" name="テキスト ボックス 68"/>
          <p:cNvSpPr txBox="1"/>
          <p:nvPr/>
        </p:nvSpPr>
        <p:spPr>
          <a:xfrm>
            <a:off x="6503921" y="6535584"/>
            <a:ext cx="1357092" cy="241733"/>
          </a:xfrm>
          <a:prstGeom prst="rect">
            <a:avLst/>
          </a:prstGeom>
          <a:noFill/>
        </p:spPr>
        <p:txBody>
          <a:bodyPr wrap="square" rtlCol="0">
            <a:spAutoFit/>
          </a:bodyPr>
          <a:lstStyle/>
          <a:p>
            <a:r>
              <a:rPr lang="en-US" altLang="ja-JP" sz="971" dirty="0"/>
              <a:t>30-36G</a:t>
            </a:r>
            <a:r>
              <a:rPr lang="ja-JP" altLang="en-US" sz="971" dirty="0"/>
              <a:t>調理パン</a:t>
            </a:r>
            <a:r>
              <a:rPr lang="en-US" altLang="ja-JP" sz="971" dirty="0"/>
              <a:t>.</a:t>
            </a:r>
            <a:r>
              <a:rPr lang="en-US" altLang="ja-JP" sz="971" dirty="0" err="1"/>
              <a:t>lft</a:t>
            </a:r>
            <a:endParaRPr lang="ja-JP" altLang="en-US" sz="971" dirty="0"/>
          </a:p>
        </p:txBody>
      </p:sp>
      <p:sp>
        <p:nvSpPr>
          <p:cNvPr id="71" name="テキスト ボックス 70"/>
          <p:cNvSpPr txBox="1"/>
          <p:nvPr/>
        </p:nvSpPr>
        <p:spPr>
          <a:xfrm>
            <a:off x="8611293" y="6535584"/>
            <a:ext cx="1357092" cy="241733"/>
          </a:xfrm>
          <a:prstGeom prst="rect">
            <a:avLst/>
          </a:prstGeom>
          <a:noFill/>
        </p:spPr>
        <p:txBody>
          <a:bodyPr wrap="square" rtlCol="0">
            <a:spAutoFit/>
          </a:bodyPr>
          <a:lstStyle/>
          <a:p>
            <a:r>
              <a:rPr lang="en-US" altLang="ja-JP" sz="971" dirty="0"/>
              <a:t>30-36G</a:t>
            </a:r>
            <a:r>
              <a:rPr lang="ja-JP" altLang="en-US" sz="971" dirty="0"/>
              <a:t>要冷蔵</a:t>
            </a:r>
            <a:r>
              <a:rPr lang="en-US" altLang="ja-JP" sz="971" dirty="0"/>
              <a:t>.</a:t>
            </a:r>
            <a:r>
              <a:rPr lang="en-US" altLang="ja-JP" sz="971" dirty="0" err="1"/>
              <a:t>lft</a:t>
            </a:r>
            <a:endParaRPr lang="ja-JP" altLang="en-US" sz="971" dirty="0"/>
          </a:p>
        </p:txBody>
      </p:sp>
      <p:sp>
        <p:nvSpPr>
          <p:cNvPr id="72" name="テキスト ボックス 71"/>
          <p:cNvSpPr txBox="1"/>
          <p:nvPr/>
        </p:nvSpPr>
        <p:spPr>
          <a:xfrm>
            <a:off x="2559078" y="6535584"/>
            <a:ext cx="1357092" cy="241733"/>
          </a:xfrm>
          <a:prstGeom prst="rect">
            <a:avLst/>
          </a:prstGeom>
          <a:noFill/>
        </p:spPr>
        <p:txBody>
          <a:bodyPr wrap="square" rtlCol="0">
            <a:spAutoFit/>
          </a:bodyPr>
          <a:lstStyle/>
          <a:p>
            <a:r>
              <a:rPr lang="en-US" altLang="ja-JP" sz="971" dirty="0"/>
              <a:t>30-36G</a:t>
            </a:r>
            <a:r>
              <a:rPr lang="ja-JP" altLang="en-US" sz="971" dirty="0"/>
              <a:t>消費期限</a:t>
            </a:r>
            <a:r>
              <a:rPr lang="en-US" altLang="ja-JP" sz="971" dirty="0"/>
              <a:t>.</a:t>
            </a:r>
            <a:r>
              <a:rPr lang="en-US" altLang="ja-JP" sz="971" dirty="0" err="1"/>
              <a:t>lft</a:t>
            </a:r>
            <a:endParaRPr lang="ja-JP" altLang="en-US" sz="971" dirty="0"/>
          </a:p>
        </p:txBody>
      </p:sp>
      <p:sp>
        <p:nvSpPr>
          <p:cNvPr id="73" name="テキスト ボックス 72"/>
          <p:cNvSpPr txBox="1"/>
          <p:nvPr/>
        </p:nvSpPr>
        <p:spPr>
          <a:xfrm>
            <a:off x="4524781" y="6535584"/>
            <a:ext cx="1357092" cy="241733"/>
          </a:xfrm>
          <a:prstGeom prst="rect">
            <a:avLst/>
          </a:prstGeom>
          <a:noFill/>
        </p:spPr>
        <p:txBody>
          <a:bodyPr wrap="square" rtlCol="0">
            <a:spAutoFit/>
          </a:bodyPr>
          <a:lstStyle/>
          <a:p>
            <a:r>
              <a:rPr lang="en-US" altLang="ja-JP" sz="971" dirty="0"/>
              <a:t>30-36G</a:t>
            </a:r>
            <a:r>
              <a:rPr lang="ja-JP" altLang="en-US" sz="971" dirty="0"/>
              <a:t>消費期限</a:t>
            </a:r>
            <a:r>
              <a:rPr lang="en-US" altLang="ja-JP" sz="971" dirty="0"/>
              <a:t>2.lft</a:t>
            </a:r>
            <a:endParaRPr lang="ja-JP" altLang="en-US" sz="971" dirty="0"/>
          </a:p>
        </p:txBody>
      </p:sp>
      <p:sp>
        <p:nvSpPr>
          <p:cNvPr id="54" name="正方形/長方形 53"/>
          <p:cNvSpPr/>
          <p:nvPr/>
        </p:nvSpPr>
        <p:spPr>
          <a:xfrm>
            <a:off x="6645733" y="1405480"/>
            <a:ext cx="1008000" cy="6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ln>
                <a:solidFill>
                  <a:schemeClr val="tx1"/>
                </a:solidFill>
              </a:ln>
            </a:endParaRPr>
          </a:p>
        </p:txBody>
      </p:sp>
      <p:sp>
        <p:nvSpPr>
          <p:cNvPr id="55" name="正方形/長方形 54"/>
          <p:cNvSpPr/>
          <p:nvPr/>
        </p:nvSpPr>
        <p:spPr>
          <a:xfrm>
            <a:off x="8642057" y="1386086"/>
            <a:ext cx="1008000" cy="6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ln>
                <a:solidFill>
                  <a:schemeClr val="tx1"/>
                </a:solidFill>
              </a:ln>
            </a:endParaRPr>
          </a:p>
        </p:txBody>
      </p:sp>
      <p:sp>
        <p:nvSpPr>
          <p:cNvPr id="66" name="正方形/長方形 65"/>
          <p:cNvSpPr/>
          <p:nvPr/>
        </p:nvSpPr>
        <p:spPr>
          <a:xfrm>
            <a:off x="4649410" y="1386086"/>
            <a:ext cx="1008000" cy="6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ln>
                <a:solidFill>
                  <a:schemeClr val="tx1"/>
                </a:solidFill>
              </a:ln>
            </a:endParaRPr>
          </a:p>
        </p:txBody>
      </p:sp>
      <p:sp>
        <p:nvSpPr>
          <p:cNvPr id="68" name="正方形/長方形 67"/>
          <p:cNvSpPr/>
          <p:nvPr/>
        </p:nvSpPr>
        <p:spPr>
          <a:xfrm>
            <a:off x="2584472" y="1388679"/>
            <a:ext cx="1008000" cy="6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ln>
                <a:solidFill>
                  <a:schemeClr val="tx1"/>
                </a:solidFill>
              </a:ln>
            </a:endParaRPr>
          </a:p>
        </p:txBody>
      </p:sp>
      <p:sp>
        <p:nvSpPr>
          <p:cNvPr id="70" name="正方形/長方形 69"/>
          <p:cNvSpPr/>
          <p:nvPr/>
        </p:nvSpPr>
        <p:spPr>
          <a:xfrm>
            <a:off x="2594663" y="3131308"/>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4" name="正方形/長方形 73"/>
          <p:cNvSpPr/>
          <p:nvPr/>
        </p:nvSpPr>
        <p:spPr>
          <a:xfrm>
            <a:off x="4647587" y="3131308"/>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5" name="正方形/長方形 74"/>
          <p:cNvSpPr/>
          <p:nvPr/>
        </p:nvSpPr>
        <p:spPr>
          <a:xfrm>
            <a:off x="6573733" y="3125641"/>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6" name="正方形/長方形 75"/>
          <p:cNvSpPr/>
          <p:nvPr/>
        </p:nvSpPr>
        <p:spPr>
          <a:xfrm>
            <a:off x="8640437" y="3131308"/>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7" name="正方形/長方形 76"/>
          <p:cNvSpPr/>
          <p:nvPr/>
        </p:nvSpPr>
        <p:spPr>
          <a:xfrm>
            <a:off x="4647587" y="5061011"/>
            <a:ext cx="1080000" cy="12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8" name="正方形/長方形 77"/>
          <p:cNvSpPr/>
          <p:nvPr/>
        </p:nvSpPr>
        <p:spPr>
          <a:xfrm>
            <a:off x="2600890" y="5060727"/>
            <a:ext cx="1080000" cy="12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9" name="正方形/長方形 78"/>
          <p:cNvSpPr/>
          <p:nvPr/>
        </p:nvSpPr>
        <p:spPr>
          <a:xfrm>
            <a:off x="8640437" y="5061011"/>
            <a:ext cx="1080000" cy="12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80" name="正方形/長方形 79"/>
          <p:cNvSpPr/>
          <p:nvPr/>
        </p:nvSpPr>
        <p:spPr>
          <a:xfrm>
            <a:off x="6557778" y="5060727"/>
            <a:ext cx="1080000" cy="1296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9" name="四角形: 角を丸くする 8">
            <a:extLst>
              <a:ext uri="{FF2B5EF4-FFF2-40B4-BE49-F238E27FC236}">
                <a16:creationId xmlns:a16="http://schemas.microsoft.com/office/drawing/2014/main" id="{6E5EF50E-F0E8-8DDC-B710-BDE472D6F92E}"/>
              </a:ext>
            </a:extLst>
          </p:cNvPr>
          <p:cNvSpPr/>
          <p:nvPr/>
        </p:nvSpPr>
        <p:spPr>
          <a:xfrm>
            <a:off x="388831" y="296208"/>
            <a:ext cx="2698706" cy="4176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ギャップラベル</a:t>
            </a:r>
          </a:p>
        </p:txBody>
      </p:sp>
    </p:spTree>
    <p:extLst>
      <p:ext uri="{BB962C8B-B14F-4D97-AF65-F5344CB8AC3E}">
        <p14:creationId xmlns:p14="http://schemas.microsoft.com/office/powerpoint/2010/main" val="426405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1110" y="496317"/>
            <a:ext cx="1440000" cy="931240"/>
          </a:xfrm>
          <a:prstGeom prst="rect">
            <a:avLst/>
          </a:prstGeom>
        </p:spPr>
      </p:pic>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4141" y="2151783"/>
            <a:ext cx="1440000" cy="1485888"/>
          </a:xfrm>
          <a:prstGeom prst="rect">
            <a:avLst/>
          </a:prstGeo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9541" y="4380772"/>
            <a:ext cx="1440000" cy="2094821"/>
          </a:xfrm>
          <a:prstGeom prst="rect">
            <a:avLst/>
          </a:prstGeom>
        </p:spPr>
      </p:pic>
      <p:pic>
        <p:nvPicPr>
          <p:cNvPr id="2" name="図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5735" y="2163031"/>
            <a:ext cx="1440000" cy="1491565"/>
          </a:xfrm>
          <a:prstGeom prst="rect">
            <a:avLst/>
          </a:prstGeom>
        </p:spPr>
      </p:pic>
      <p:pic>
        <p:nvPicPr>
          <p:cNvPr id="46" name="図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8053" y="4412144"/>
            <a:ext cx="1440000" cy="2094034"/>
          </a:xfrm>
          <a:prstGeom prst="rect">
            <a:avLst/>
          </a:prstGeom>
        </p:spPr>
      </p:pic>
      <p:pic>
        <p:nvPicPr>
          <p:cNvPr id="45" name="図 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3716" y="4415247"/>
            <a:ext cx="1440000" cy="2089961"/>
          </a:xfrm>
          <a:prstGeom prst="rect">
            <a:avLst/>
          </a:prstGeom>
        </p:spPr>
      </p:pic>
      <p:pic>
        <p:nvPicPr>
          <p:cNvPr id="30" name="図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11124" y="2172645"/>
            <a:ext cx="1440000" cy="1475122"/>
          </a:xfrm>
          <a:prstGeom prst="rect">
            <a:avLst/>
          </a:prstGeom>
        </p:spPr>
      </p:pic>
      <p:pic>
        <p:nvPicPr>
          <p:cNvPr id="29" name="図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94982" y="2176783"/>
            <a:ext cx="1440000" cy="1477696"/>
          </a:xfrm>
          <a:prstGeom prst="rect">
            <a:avLst/>
          </a:prstGeom>
        </p:spPr>
      </p:pic>
      <p:pic>
        <p:nvPicPr>
          <p:cNvPr id="16" name="図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37783" y="490370"/>
            <a:ext cx="1440000" cy="937187"/>
          </a:xfrm>
          <a:prstGeom prst="rect">
            <a:avLst/>
          </a:prstGeom>
        </p:spPr>
      </p:pic>
      <p:pic>
        <p:nvPicPr>
          <p:cNvPr id="15" name="図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91109" y="505206"/>
            <a:ext cx="1440000" cy="934787"/>
          </a:xfrm>
          <a:prstGeom prst="rect">
            <a:avLst/>
          </a:prstGeom>
        </p:spPr>
      </p:pic>
      <p:pic>
        <p:nvPicPr>
          <p:cNvPr id="14" name="図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03231" y="501759"/>
            <a:ext cx="1440000" cy="935301"/>
          </a:xfrm>
          <a:prstGeom prst="rect">
            <a:avLst/>
          </a:prstGeom>
        </p:spPr>
      </p:pic>
      <p:sp>
        <p:nvSpPr>
          <p:cNvPr id="4" name="テキスト ボックス 3"/>
          <p:cNvSpPr txBox="1"/>
          <p:nvPr/>
        </p:nvSpPr>
        <p:spPr>
          <a:xfrm>
            <a:off x="511915" y="89208"/>
            <a:ext cx="2165613" cy="417807"/>
          </a:xfrm>
          <a:prstGeom prst="rect">
            <a:avLst/>
          </a:prstGeom>
          <a:noFill/>
        </p:spPr>
        <p:txBody>
          <a:bodyPr wrap="square" rtlCol="0">
            <a:spAutoFit/>
          </a:bodyPr>
          <a:lstStyle/>
          <a:p>
            <a:r>
              <a:rPr lang="en-US" altLang="ja-JP" sz="2115" dirty="0"/>
              <a:t>40T28SG</a:t>
            </a:r>
            <a:endParaRPr lang="ja-JP" altLang="en-US" sz="2115" dirty="0"/>
          </a:p>
        </p:txBody>
      </p:sp>
      <p:pic>
        <p:nvPicPr>
          <p:cNvPr id="5" name="図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2103" y="492086"/>
            <a:ext cx="1440000" cy="939495"/>
          </a:xfrm>
          <a:prstGeom prst="rect">
            <a:avLst/>
          </a:prstGeom>
        </p:spPr>
      </p:pic>
      <p:sp>
        <p:nvSpPr>
          <p:cNvPr id="6" name="正方形/長方形 5"/>
          <p:cNvSpPr/>
          <p:nvPr/>
        </p:nvSpPr>
        <p:spPr>
          <a:xfrm>
            <a:off x="595660" y="455113"/>
            <a:ext cx="1440000" cy="10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7" name="テキスト ボックス 16"/>
          <p:cNvSpPr txBox="1"/>
          <p:nvPr/>
        </p:nvSpPr>
        <p:spPr>
          <a:xfrm>
            <a:off x="511914" y="1495404"/>
            <a:ext cx="1486147" cy="241733"/>
          </a:xfrm>
          <a:prstGeom prst="rect">
            <a:avLst/>
          </a:prstGeom>
          <a:noFill/>
        </p:spPr>
        <p:txBody>
          <a:bodyPr wrap="square" rtlCol="0">
            <a:spAutoFit/>
          </a:bodyPr>
          <a:lstStyle/>
          <a:p>
            <a:r>
              <a:rPr lang="en-US" altLang="ja-JP" sz="971" dirty="0"/>
              <a:t>40-28G</a:t>
            </a:r>
            <a:r>
              <a:rPr lang="ja-JP" altLang="en-US" sz="971" dirty="0"/>
              <a:t>イチゴタルト</a:t>
            </a:r>
            <a:r>
              <a:rPr lang="en-US" altLang="ja-JP" sz="971" dirty="0"/>
              <a:t>.</a:t>
            </a:r>
            <a:r>
              <a:rPr lang="en-US" altLang="ja-JP" sz="971" dirty="0" err="1"/>
              <a:t>lft</a:t>
            </a:r>
            <a:endParaRPr lang="ja-JP" altLang="en-US" sz="971" dirty="0"/>
          </a:p>
        </p:txBody>
      </p:sp>
      <p:sp>
        <p:nvSpPr>
          <p:cNvPr id="18" name="テキスト ボックス 17"/>
          <p:cNvSpPr txBox="1"/>
          <p:nvPr/>
        </p:nvSpPr>
        <p:spPr>
          <a:xfrm>
            <a:off x="2551984" y="1495404"/>
            <a:ext cx="1754167" cy="241733"/>
          </a:xfrm>
          <a:prstGeom prst="rect">
            <a:avLst/>
          </a:prstGeom>
          <a:noFill/>
        </p:spPr>
        <p:txBody>
          <a:bodyPr wrap="square" rtlCol="0">
            <a:spAutoFit/>
          </a:bodyPr>
          <a:lstStyle/>
          <a:p>
            <a:r>
              <a:rPr lang="en-US" altLang="ja-JP" sz="971" dirty="0"/>
              <a:t>40-28G</a:t>
            </a:r>
            <a:r>
              <a:rPr lang="ja-JP" altLang="en-US" sz="971" dirty="0"/>
              <a:t>ロザリオビアンコ</a:t>
            </a:r>
            <a:r>
              <a:rPr lang="en-US" altLang="ja-JP" sz="971" dirty="0"/>
              <a:t>.</a:t>
            </a:r>
            <a:r>
              <a:rPr lang="en-US" altLang="ja-JP" sz="971" dirty="0" err="1"/>
              <a:t>lft</a:t>
            </a:r>
            <a:endParaRPr lang="ja-JP" altLang="en-US" sz="971" dirty="0"/>
          </a:p>
        </p:txBody>
      </p:sp>
      <p:sp>
        <p:nvSpPr>
          <p:cNvPr id="19" name="テキスト ボックス 18"/>
          <p:cNvSpPr txBox="1"/>
          <p:nvPr/>
        </p:nvSpPr>
        <p:spPr>
          <a:xfrm>
            <a:off x="4500442" y="1495404"/>
            <a:ext cx="1357092" cy="241733"/>
          </a:xfrm>
          <a:prstGeom prst="rect">
            <a:avLst/>
          </a:prstGeom>
          <a:noFill/>
        </p:spPr>
        <p:txBody>
          <a:bodyPr wrap="square" rtlCol="0">
            <a:spAutoFit/>
          </a:bodyPr>
          <a:lstStyle/>
          <a:p>
            <a:r>
              <a:rPr lang="en-US" altLang="ja-JP" sz="971" dirty="0"/>
              <a:t>40-28G</a:t>
            </a:r>
            <a:r>
              <a:rPr lang="ja-JP" altLang="en-US" sz="971" dirty="0"/>
              <a:t>検査済</a:t>
            </a:r>
            <a:r>
              <a:rPr lang="en-US" altLang="ja-JP" sz="971" dirty="0"/>
              <a:t>.</a:t>
            </a:r>
            <a:r>
              <a:rPr lang="en-US" altLang="ja-JP" sz="971" dirty="0" err="1"/>
              <a:t>lft</a:t>
            </a:r>
            <a:endParaRPr lang="ja-JP" altLang="en-US" sz="971" dirty="0"/>
          </a:p>
        </p:txBody>
      </p:sp>
      <p:sp>
        <p:nvSpPr>
          <p:cNvPr id="20" name="テキスト ボックス 19"/>
          <p:cNvSpPr txBox="1"/>
          <p:nvPr/>
        </p:nvSpPr>
        <p:spPr>
          <a:xfrm>
            <a:off x="6455735" y="1495404"/>
            <a:ext cx="1357092" cy="241733"/>
          </a:xfrm>
          <a:prstGeom prst="rect">
            <a:avLst/>
          </a:prstGeom>
          <a:noFill/>
        </p:spPr>
        <p:txBody>
          <a:bodyPr wrap="square" rtlCol="0">
            <a:spAutoFit/>
          </a:bodyPr>
          <a:lstStyle/>
          <a:p>
            <a:r>
              <a:rPr lang="en-US" altLang="ja-JP" sz="971" dirty="0"/>
              <a:t>40-28G</a:t>
            </a:r>
            <a:r>
              <a:rPr lang="ja-JP" altLang="en-US" sz="971" dirty="0"/>
              <a:t>使用期限</a:t>
            </a:r>
            <a:r>
              <a:rPr lang="en-US" altLang="ja-JP" sz="971" dirty="0"/>
              <a:t>.</a:t>
            </a:r>
            <a:r>
              <a:rPr lang="en-US" altLang="ja-JP" sz="971" dirty="0" err="1"/>
              <a:t>lft</a:t>
            </a:r>
            <a:endParaRPr lang="ja-JP" altLang="en-US" sz="971" dirty="0"/>
          </a:p>
        </p:txBody>
      </p:sp>
      <p:sp>
        <p:nvSpPr>
          <p:cNvPr id="21" name="テキスト ボックス 20"/>
          <p:cNvSpPr txBox="1"/>
          <p:nvPr/>
        </p:nvSpPr>
        <p:spPr>
          <a:xfrm>
            <a:off x="8422850" y="1495404"/>
            <a:ext cx="1357092" cy="241733"/>
          </a:xfrm>
          <a:prstGeom prst="rect">
            <a:avLst/>
          </a:prstGeom>
          <a:noFill/>
        </p:spPr>
        <p:txBody>
          <a:bodyPr wrap="square" rtlCol="0">
            <a:spAutoFit/>
          </a:bodyPr>
          <a:lstStyle/>
          <a:p>
            <a:r>
              <a:rPr lang="en-US" altLang="ja-JP" sz="971" dirty="0"/>
              <a:t>40-28G</a:t>
            </a:r>
            <a:r>
              <a:rPr lang="ja-JP" altLang="en-US" sz="971" dirty="0"/>
              <a:t>幕の内</a:t>
            </a:r>
            <a:r>
              <a:rPr lang="en-US" altLang="ja-JP" sz="971" dirty="0"/>
              <a:t>.</a:t>
            </a:r>
            <a:r>
              <a:rPr lang="en-US" altLang="ja-JP" sz="971" dirty="0" err="1"/>
              <a:t>lft</a:t>
            </a:r>
            <a:endParaRPr lang="ja-JP" altLang="en-US" sz="971" dirty="0"/>
          </a:p>
        </p:txBody>
      </p:sp>
      <p:sp>
        <p:nvSpPr>
          <p:cNvPr id="22" name="テキスト ボックス 21"/>
          <p:cNvSpPr txBox="1"/>
          <p:nvPr/>
        </p:nvSpPr>
        <p:spPr>
          <a:xfrm>
            <a:off x="511915" y="1764486"/>
            <a:ext cx="2165613" cy="417807"/>
          </a:xfrm>
          <a:prstGeom prst="rect">
            <a:avLst/>
          </a:prstGeom>
          <a:noFill/>
        </p:spPr>
        <p:txBody>
          <a:bodyPr wrap="square" rtlCol="0">
            <a:spAutoFit/>
          </a:bodyPr>
          <a:lstStyle/>
          <a:p>
            <a:r>
              <a:rPr lang="en-US" altLang="ja-JP" sz="2115" dirty="0"/>
              <a:t>40T43SG</a:t>
            </a:r>
            <a:endParaRPr lang="ja-JP" altLang="en-US" sz="2115" dirty="0"/>
          </a:p>
        </p:txBody>
      </p:sp>
      <p:pic>
        <p:nvPicPr>
          <p:cNvPr id="23" name="図 2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2103" y="2177417"/>
            <a:ext cx="1440000" cy="1474000"/>
          </a:xfrm>
          <a:prstGeom prst="rect">
            <a:avLst/>
          </a:prstGeom>
        </p:spPr>
      </p:pic>
      <p:sp>
        <p:nvSpPr>
          <p:cNvPr id="24" name="正方形/長方形 23"/>
          <p:cNvSpPr/>
          <p:nvPr/>
        </p:nvSpPr>
        <p:spPr>
          <a:xfrm>
            <a:off x="592103" y="2137482"/>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3" name="テキスト ボックス 32"/>
          <p:cNvSpPr txBox="1"/>
          <p:nvPr/>
        </p:nvSpPr>
        <p:spPr>
          <a:xfrm>
            <a:off x="511915" y="3710542"/>
            <a:ext cx="1634419" cy="241733"/>
          </a:xfrm>
          <a:prstGeom prst="rect">
            <a:avLst/>
          </a:prstGeom>
          <a:noFill/>
        </p:spPr>
        <p:txBody>
          <a:bodyPr wrap="square" rtlCol="0">
            <a:spAutoFit/>
          </a:bodyPr>
          <a:lstStyle/>
          <a:p>
            <a:r>
              <a:rPr lang="en-US" altLang="ja-JP" sz="971" dirty="0"/>
              <a:t>40-43G</a:t>
            </a:r>
            <a:r>
              <a:rPr lang="ja-JP" altLang="en-US" sz="971" dirty="0"/>
              <a:t>いちごのジャム</a:t>
            </a:r>
            <a:r>
              <a:rPr lang="en-US" altLang="ja-JP" sz="971" dirty="0"/>
              <a:t>.</a:t>
            </a:r>
            <a:r>
              <a:rPr lang="en-US" altLang="ja-JP" sz="971" dirty="0" err="1"/>
              <a:t>lft</a:t>
            </a:r>
            <a:endParaRPr lang="ja-JP" altLang="en-US" sz="971" dirty="0"/>
          </a:p>
        </p:txBody>
      </p:sp>
      <p:sp>
        <p:nvSpPr>
          <p:cNvPr id="34" name="テキスト ボックス 33"/>
          <p:cNvSpPr txBox="1"/>
          <p:nvPr/>
        </p:nvSpPr>
        <p:spPr>
          <a:xfrm>
            <a:off x="2551984" y="3710542"/>
            <a:ext cx="1634419" cy="241733"/>
          </a:xfrm>
          <a:prstGeom prst="rect">
            <a:avLst/>
          </a:prstGeom>
          <a:noFill/>
        </p:spPr>
        <p:txBody>
          <a:bodyPr wrap="square" rtlCol="0">
            <a:spAutoFit/>
          </a:bodyPr>
          <a:lstStyle/>
          <a:p>
            <a:r>
              <a:rPr lang="en-US" altLang="ja-JP" sz="971" dirty="0"/>
              <a:t>40-43G</a:t>
            </a:r>
            <a:r>
              <a:rPr lang="ja-JP" altLang="en-US" sz="971" dirty="0"/>
              <a:t>いちじくパック</a:t>
            </a:r>
            <a:r>
              <a:rPr lang="en-US" altLang="ja-JP" sz="971" dirty="0"/>
              <a:t>.</a:t>
            </a:r>
            <a:r>
              <a:rPr lang="en-US" altLang="ja-JP" sz="971" dirty="0" err="1"/>
              <a:t>lft</a:t>
            </a:r>
            <a:endParaRPr lang="ja-JP" altLang="en-US" sz="971" dirty="0"/>
          </a:p>
        </p:txBody>
      </p:sp>
      <p:sp>
        <p:nvSpPr>
          <p:cNvPr id="35" name="テキスト ボックス 34"/>
          <p:cNvSpPr txBox="1"/>
          <p:nvPr/>
        </p:nvSpPr>
        <p:spPr>
          <a:xfrm>
            <a:off x="4512348" y="3710542"/>
            <a:ext cx="1634419" cy="241733"/>
          </a:xfrm>
          <a:prstGeom prst="rect">
            <a:avLst/>
          </a:prstGeom>
          <a:noFill/>
        </p:spPr>
        <p:txBody>
          <a:bodyPr wrap="square" rtlCol="0">
            <a:spAutoFit/>
          </a:bodyPr>
          <a:lstStyle/>
          <a:p>
            <a:r>
              <a:rPr lang="en-US" altLang="ja-JP" sz="971" dirty="0"/>
              <a:t>40-43G</a:t>
            </a:r>
            <a:r>
              <a:rPr lang="ja-JP" altLang="en-US" sz="971" dirty="0"/>
              <a:t>クリームパン</a:t>
            </a:r>
            <a:r>
              <a:rPr lang="en-US" altLang="ja-JP" sz="971" dirty="0"/>
              <a:t>.</a:t>
            </a:r>
            <a:r>
              <a:rPr lang="en-US" altLang="ja-JP" sz="971" dirty="0" err="1"/>
              <a:t>lft</a:t>
            </a:r>
            <a:endParaRPr lang="ja-JP" altLang="en-US" sz="971" dirty="0"/>
          </a:p>
        </p:txBody>
      </p:sp>
      <p:sp>
        <p:nvSpPr>
          <p:cNvPr id="36" name="テキスト ボックス 35"/>
          <p:cNvSpPr txBox="1"/>
          <p:nvPr/>
        </p:nvSpPr>
        <p:spPr>
          <a:xfrm>
            <a:off x="6468892" y="3710542"/>
            <a:ext cx="1357093" cy="241733"/>
          </a:xfrm>
          <a:prstGeom prst="rect">
            <a:avLst/>
          </a:prstGeom>
          <a:noFill/>
        </p:spPr>
        <p:txBody>
          <a:bodyPr wrap="square" rtlCol="0">
            <a:spAutoFit/>
          </a:bodyPr>
          <a:lstStyle/>
          <a:p>
            <a:r>
              <a:rPr lang="en-US" altLang="ja-JP" sz="971" dirty="0"/>
              <a:t>40-43G</a:t>
            </a:r>
            <a:r>
              <a:rPr lang="ja-JP" altLang="en-US" sz="971" dirty="0"/>
              <a:t>要冷蔵</a:t>
            </a:r>
            <a:r>
              <a:rPr lang="en-US" altLang="ja-JP" sz="971" dirty="0"/>
              <a:t>.</a:t>
            </a:r>
            <a:r>
              <a:rPr lang="en-US" altLang="ja-JP" sz="971" dirty="0" err="1"/>
              <a:t>lft</a:t>
            </a:r>
            <a:endParaRPr lang="ja-JP" altLang="en-US" sz="971" dirty="0"/>
          </a:p>
        </p:txBody>
      </p:sp>
      <p:sp>
        <p:nvSpPr>
          <p:cNvPr id="37" name="テキスト ボックス 36"/>
          <p:cNvSpPr txBox="1"/>
          <p:nvPr/>
        </p:nvSpPr>
        <p:spPr>
          <a:xfrm>
            <a:off x="8422850" y="3710542"/>
            <a:ext cx="1131135" cy="241733"/>
          </a:xfrm>
          <a:prstGeom prst="rect">
            <a:avLst/>
          </a:prstGeom>
          <a:noFill/>
        </p:spPr>
        <p:txBody>
          <a:bodyPr wrap="square" rtlCol="0">
            <a:spAutoFit/>
          </a:bodyPr>
          <a:lstStyle/>
          <a:p>
            <a:r>
              <a:rPr lang="en-US" altLang="ja-JP" sz="971" dirty="0"/>
              <a:t>40-43G</a:t>
            </a:r>
            <a:r>
              <a:rPr lang="ja-JP" altLang="en-US" sz="971" dirty="0"/>
              <a:t>白桃</a:t>
            </a:r>
            <a:r>
              <a:rPr lang="en-US" altLang="ja-JP" sz="971" dirty="0"/>
              <a:t>.</a:t>
            </a:r>
            <a:r>
              <a:rPr lang="en-US" altLang="ja-JP" sz="971" dirty="0" err="1"/>
              <a:t>lft</a:t>
            </a:r>
            <a:endParaRPr lang="ja-JP" altLang="en-US" sz="971" dirty="0"/>
          </a:p>
        </p:txBody>
      </p:sp>
      <p:sp>
        <p:nvSpPr>
          <p:cNvPr id="38" name="テキスト ボックス 37"/>
          <p:cNvSpPr txBox="1"/>
          <p:nvPr/>
        </p:nvSpPr>
        <p:spPr>
          <a:xfrm>
            <a:off x="511914" y="3977064"/>
            <a:ext cx="2165613" cy="417807"/>
          </a:xfrm>
          <a:prstGeom prst="rect">
            <a:avLst/>
          </a:prstGeom>
          <a:noFill/>
        </p:spPr>
        <p:txBody>
          <a:bodyPr wrap="square" rtlCol="0">
            <a:spAutoFit/>
          </a:bodyPr>
          <a:lstStyle/>
          <a:p>
            <a:r>
              <a:rPr lang="en-US" altLang="ja-JP" sz="2115" dirty="0"/>
              <a:t>40T60SG</a:t>
            </a:r>
            <a:endParaRPr lang="ja-JP" altLang="en-US" sz="2115" dirty="0"/>
          </a:p>
        </p:txBody>
      </p:sp>
      <p:pic>
        <p:nvPicPr>
          <p:cNvPr id="39" name="図 3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92103" y="4390942"/>
            <a:ext cx="1440000" cy="2084651"/>
          </a:xfrm>
          <a:prstGeom prst="rect">
            <a:avLst/>
          </a:prstGeom>
        </p:spPr>
      </p:pic>
      <p:sp>
        <p:nvSpPr>
          <p:cNvPr id="40" name="正方形/長方形 39"/>
          <p:cNvSpPr/>
          <p:nvPr/>
        </p:nvSpPr>
        <p:spPr>
          <a:xfrm>
            <a:off x="592103" y="4361484"/>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0" name="テキスト ボックス 49"/>
          <p:cNvSpPr txBox="1"/>
          <p:nvPr/>
        </p:nvSpPr>
        <p:spPr>
          <a:xfrm>
            <a:off x="592104" y="6780482"/>
            <a:ext cx="1634419" cy="241733"/>
          </a:xfrm>
          <a:prstGeom prst="rect">
            <a:avLst/>
          </a:prstGeom>
          <a:noFill/>
        </p:spPr>
        <p:txBody>
          <a:bodyPr wrap="square" rtlCol="0">
            <a:spAutoFit/>
          </a:bodyPr>
          <a:lstStyle/>
          <a:p>
            <a:r>
              <a:rPr lang="en-US" altLang="ja-JP" sz="971" dirty="0"/>
              <a:t>40-60G</a:t>
            </a:r>
            <a:r>
              <a:rPr lang="ja-JP" altLang="en-US" sz="971" dirty="0"/>
              <a:t>パウンドケーキ</a:t>
            </a:r>
            <a:r>
              <a:rPr lang="en-US" altLang="ja-JP" sz="971" dirty="0"/>
              <a:t>.</a:t>
            </a:r>
            <a:r>
              <a:rPr lang="en-US" altLang="ja-JP" sz="971" dirty="0" err="1"/>
              <a:t>lft</a:t>
            </a:r>
            <a:endParaRPr lang="ja-JP" altLang="en-US" sz="971" dirty="0"/>
          </a:p>
        </p:txBody>
      </p:sp>
      <p:sp>
        <p:nvSpPr>
          <p:cNvPr id="51" name="テキスト ボックス 50"/>
          <p:cNvSpPr txBox="1"/>
          <p:nvPr/>
        </p:nvSpPr>
        <p:spPr>
          <a:xfrm>
            <a:off x="2284611" y="6777018"/>
            <a:ext cx="1800513" cy="241734"/>
          </a:xfrm>
          <a:prstGeom prst="rect">
            <a:avLst/>
          </a:prstGeom>
          <a:noFill/>
        </p:spPr>
        <p:txBody>
          <a:bodyPr wrap="square" rtlCol="0">
            <a:spAutoFit/>
          </a:bodyPr>
          <a:lstStyle/>
          <a:p>
            <a:r>
              <a:rPr lang="en-US" altLang="ja-JP" sz="971" dirty="0"/>
              <a:t>40-60G</a:t>
            </a:r>
            <a:r>
              <a:rPr lang="ja-JP" altLang="en-US" sz="971" dirty="0"/>
              <a:t>きゅうり醤油漬</a:t>
            </a:r>
            <a:r>
              <a:rPr lang="en-US" altLang="ja-JP" sz="971" dirty="0"/>
              <a:t>.</a:t>
            </a:r>
            <a:r>
              <a:rPr lang="en-US" altLang="ja-JP" sz="971" dirty="0" err="1"/>
              <a:t>lft</a:t>
            </a:r>
            <a:endParaRPr lang="ja-JP" altLang="en-US" sz="971" dirty="0"/>
          </a:p>
        </p:txBody>
      </p:sp>
      <p:sp>
        <p:nvSpPr>
          <p:cNvPr id="52" name="テキスト ボックス 51"/>
          <p:cNvSpPr txBox="1"/>
          <p:nvPr/>
        </p:nvSpPr>
        <p:spPr>
          <a:xfrm>
            <a:off x="4141281" y="6784619"/>
            <a:ext cx="1634419" cy="241733"/>
          </a:xfrm>
          <a:prstGeom prst="rect">
            <a:avLst/>
          </a:prstGeom>
          <a:noFill/>
        </p:spPr>
        <p:txBody>
          <a:bodyPr wrap="square" rtlCol="0">
            <a:spAutoFit/>
          </a:bodyPr>
          <a:lstStyle/>
          <a:p>
            <a:r>
              <a:rPr lang="en-US" altLang="ja-JP" sz="971" dirty="0"/>
              <a:t>40-60G</a:t>
            </a:r>
            <a:r>
              <a:rPr lang="ja-JP" altLang="en-US" sz="971" dirty="0"/>
              <a:t>梨コンポート</a:t>
            </a:r>
            <a:r>
              <a:rPr lang="en-US" altLang="ja-JP" sz="971" dirty="0"/>
              <a:t>.</a:t>
            </a:r>
            <a:r>
              <a:rPr lang="en-US" altLang="ja-JP" sz="971" dirty="0" err="1"/>
              <a:t>lft</a:t>
            </a:r>
            <a:endParaRPr lang="ja-JP" altLang="en-US" sz="971" dirty="0"/>
          </a:p>
        </p:txBody>
      </p:sp>
      <p:sp>
        <p:nvSpPr>
          <p:cNvPr id="53" name="テキスト ボックス 52"/>
          <p:cNvSpPr txBox="1"/>
          <p:nvPr/>
        </p:nvSpPr>
        <p:spPr>
          <a:xfrm>
            <a:off x="5957047" y="6784619"/>
            <a:ext cx="1634419" cy="241733"/>
          </a:xfrm>
          <a:prstGeom prst="rect">
            <a:avLst/>
          </a:prstGeom>
          <a:noFill/>
        </p:spPr>
        <p:txBody>
          <a:bodyPr wrap="square" rtlCol="0">
            <a:spAutoFit/>
          </a:bodyPr>
          <a:lstStyle/>
          <a:p>
            <a:r>
              <a:rPr lang="en-US" altLang="ja-JP" sz="971" dirty="0"/>
              <a:t>40-60G</a:t>
            </a:r>
            <a:r>
              <a:rPr lang="ja-JP" altLang="en-US" sz="971" dirty="0"/>
              <a:t>桃のジャム</a:t>
            </a:r>
            <a:r>
              <a:rPr lang="en-US" altLang="ja-JP" sz="971" dirty="0"/>
              <a:t>.</a:t>
            </a:r>
            <a:r>
              <a:rPr lang="en-US" altLang="ja-JP" sz="971" dirty="0" err="1"/>
              <a:t>lft</a:t>
            </a:r>
            <a:endParaRPr lang="ja-JP" altLang="en-US" sz="971" dirty="0"/>
          </a:p>
        </p:txBody>
      </p:sp>
      <p:sp>
        <p:nvSpPr>
          <p:cNvPr id="54" name="テキスト ボックス 53"/>
          <p:cNvSpPr txBox="1"/>
          <p:nvPr/>
        </p:nvSpPr>
        <p:spPr>
          <a:xfrm>
            <a:off x="7691331" y="5529906"/>
            <a:ext cx="1634419" cy="241733"/>
          </a:xfrm>
          <a:prstGeom prst="rect">
            <a:avLst/>
          </a:prstGeom>
          <a:noFill/>
        </p:spPr>
        <p:txBody>
          <a:bodyPr wrap="square" rtlCol="0">
            <a:spAutoFit/>
          </a:bodyPr>
          <a:lstStyle/>
          <a:p>
            <a:r>
              <a:rPr lang="en-US" altLang="ja-JP" sz="971" dirty="0"/>
              <a:t>40-60G</a:t>
            </a:r>
            <a:r>
              <a:rPr lang="ja-JP" altLang="en-US" sz="971" dirty="0"/>
              <a:t>もち精米</a:t>
            </a:r>
            <a:r>
              <a:rPr lang="en-US" altLang="ja-JP" sz="971" dirty="0"/>
              <a:t>.</a:t>
            </a:r>
            <a:r>
              <a:rPr lang="en-US" altLang="ja-JP" sz="971" dirty="0" err="1"/>
              <a:t>lft</a:t>
            </a:r>
            <a:endParaRPr lang="ja-JP" altLang="en-US" sz="971" dirty="0"/>
          </a:p>
        </p:txBody>
      </p:sp>
      <p:sp>
        <p:nvSpPr>
          <p:cNvPr id="55" name="正方形/長方形 54"/>
          <p:cNvSpPr/>
          <p:nvPr/>
        </p:nvSpPr>
        <p:spPr>
          <a:xfrm>
            <a:off x="2553404" y="455113"/>
            <a:ext cx="1440000" cy="10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6" name="正方形/長方形 55"/>
          <p:cNvSpPr/>
          <p:nvPr/>
        </p:nvSpPr>
        <p:spPr>
          <a:xfrm>
            <a:off x="4511148" y="455113"/>
            <a:ext cx="1440000" cy="10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7" name="正方形/長方形 56"/>
          <p:cNvSpPr/>
          <p:nvPr/>
        </p:nvSpPr>
        <p:spPr>
          <a:xfrm>
            <a:off x="6468892" y="454475"/>
            <a:ext cx="1440000" cy="10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8" name="正方形/長方形 57"/>
          <p:cNvSpPr/>
          <p:nvPr/>
        </p:nvSpPr>
        <p:spPr>
          <a:xfrm>
            <a:off x="8426636" y="451005"/>
            <a:ext cx="1440000" cy="100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9" name="正方形/長方形 58"/>
          <p:cNvSpPr/>
          <p:nvPr/>
        </p:nvSpPr>
        <p:spPr>
          <a:xfrm>
            <a:off x="2551984" y="2140672"/>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0" name="正方形/長方形 59"/>
          <p:cNvSpPr/>
          <p:nvPr/>
        </p:nvSpPr>
        <p:spPr>
          <a:xfrm>
            <a:off x="4511865" y="2143937"/>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1" name="正方形/長方形 60"/>
          <p:cNvSpPr/>
          <p:nvPr/>
        </p:nvSpPr>
        <p:spPr>
          <a:xfrm>
            <a:off x="6471746" y="2137761"/>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2" name="正方形/長方形 61"/>
          <p:cNvSpPr/>
          <p:nvPr/>
        </p:nvSpPr>
        <p:spPr>
          <a:xfrm>
            <a:off x="8431626" y="2120335"/>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3" name="正方形/長方形 62"/>
          <p:cNvSpPr/>
          <p:nvPr/>
        </p:nvSpPr>
        <p:spPr>
          <a:xfrm>
            <a:off x="2383075" y="4356706"/>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4" name="正方形/長方形 63"/>
          <p:cNvSpPr/>
          <p:nvPr/>
        </p:nvSpPr>
        <p:spPr>
          <a:xfrm>
            <a:off x="5975892" y="4345208"/>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5" name="正方形/長方形 64"/>
          <p:cNvSpPr/>
          <p:nvPr/>
        </p:nvSpPr>
        <p:spPr>
          <a:xfrm>
            <a:off x="4141717" y="4363236"/>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6" name="正方形/長方形 65"/>
          <p:cNvSpPr/>
          <p:nvPr/>
        </p:nvSpPr>
        <p:spPr>
          <a:xfrm>
            <a:off x="7704358" y="4083550"/>
            <a:ext cx="2160000" cy="144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pic>
        <p:nvPicPr>
          <p:cNvPr id="11" name="図 10" descr="文字の書かれた紙&#10;&#10;中程度の精度で自動的に生成された説明">
            <a:extLst>
              <a:ext uri="{FF2B5EF4-FFF2-40B4-BE49-F238E27FC236}">
                <a16:creationId xmlns:a16="http://schemas.microsoft.com/office/drawing/2014/main" id="{083BADE1-28EB-CCC0-6530-6685854DC9F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094" t="2078" r="987" b="1832"/>
          <a:stretch/>
        </p:blipFill>
        <p:spPr>
          <a:xfrm>
            <a:off x="7771980" y="4123044"/>
            <a:ext cx="2044553" cy="1369219"/>
          </a:xfrm>
          <a:prstGeom prst="rect">
            <a:avLst/>
          </a:prstGeom>
        </p:spPr>
      </p:pic>
      <p:sp>
        <p:nvSpPr>
          <p:cNvPr id="3" name="正方形/長方形 2">
            <a:extLst>
              <a:ext uri="{FF2B5EF4-FFF2-40B4-BE49-F238E27FC236}">
                <a16:creationId xmlns:a16="http://schemas.microsoft.com/office/drawing/2014/main" id="{EBFED616-D020-DC6E-7ACD-82980D502897}"/>
              </a:ext>
            </a:extLst>
          </p:cNvPr>
          <p:cNvSpPr/>
          <p:nvPr/>
        </p:nvSpPr>
        <p:spPr>
          <a:xfrm>
            <a:off x="7683686" y="5780653"/>
            <a:ext cx="2160000" cy="144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pic>
        <p:nvPicPr>
          <p:cNvPr id="12" name="図 11" descr="文字の書かれた紙&#10;&#10;自動的に生成された説明">
            <a:extLst>
              <a:ext uri="{FF2B5EF4-FFF2-40B4-BE49-F238E27FC236}">
                <a16:creationId xmlns:a16="http://schemas.microsoft.com/office/drawing/2014/main" id="{01921A75-6AF5-232C-9678-7BB8A11BEB6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48259" y="5839685"/>
            <a:ext cx="2031683" cy="1368000"/>
          </a:xfrm>
          <a:prstGeom prst="rect">
            <a:avLst/>
          </a:prstGeom>
        </p:spPr>
      </p:pic>
      <p:sp>
        <p:nvSpPr>
          <p:cNvPr id="25" name="テキスト ボックス 24">
            <a:extLst>
              <a:ext uri="{FF2B5EF4-FFF2-40B4-BE49-F238E27FC236}">
                <a16:creationId xmlns:a16="http://schemas.microsoft.com/office/drawing/2014/main" id="{CF8685EB-B9BF-BB2F-B88A-4776191B1700}"/>
              </a:ext>
            </a:extLst>
          </p:cNvPr>
          <p:cNvSpPr txBox="1"/>
          <p:nvPr/>
        </p:nvSpPr>
        <p:spPr>
          <a:xfrm>
            <a:off x="7672340" y="7241506"/>
            <a:ext cx="1634419" cy="241733"/>
          </a:xfrm>
          <a:prstGeom prst="rect">
            <a:avLst/>
          </a:prstGeom>
          <a:noFill/>
        </p:spPr>
        <p:txBody>
          <a:bodyPr wrap="square" rtlCol="0">
            <a:spAutoFit/>
          </a:bodyPr>
          <a:lstStyle/>
          <a:p>
            <a:r>
              <a:rPr lang="en-US" altLang="ja-JP" sz="971" dirty="0"/>
              <a:t>40-60G</a:t>
            </a:r>
            <a:r>
              <a:rPr lang="ja-JP" altLang="en-US" sz="971" dirty="0"/>
              <a:t>フィナンシェ</a:t>
            </a:r>
            <a:r>
              <a:rPr lang="en-US" altLang="ja-JP" sz="971" dirty="0"/>
              <a:t>.</a:t>
            </a:r>
            <a:r>
              <a:rPr lang="en-US" altLang="ja-JP" sz="971" dirty="0" err="1"/>
              <a:t>lft</a:t>
            </a:r>
            <a:endParaRPr lang="ja-JP" altLang="en-US" sz="971" dirty="0"/>
          </a:p>
        </p:txBody>
      </p:sp>
    </p:spTree>
    <p:extLst>
      <p:ext uri="{BB962C8B-B14F-4D97-AF65-F5344CB8AC3E}">
        <p14:creationId xmlns:p14="http://schemas.microsoft.com/office/powerpoint/2010/main" val="1581247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図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2931" y="3802906"/>
            <a:ext cx="2160000" cy="1790169"/>
          </a:xfrm>
          <a:prstGeom prst="rect">
            <a:avLst/>
          </a:prstGeom>
        </p:spPr>
      </p:pic>
      <p:pic>
        <p:nvPicPr>
          <p:cNvPr id="22" name="図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567" y="3796476"/>
            <a:ext cx="1764000" cy="2134089"/>
          </a:xfrm>
          <a:prstGeom prst="rect">
            <a:avLst/>
          </a:prstGeom>
        </p:spPr>
      </p:pic>
      <p:pic>
        <p:nvPicPr>
          <p:cNvPr id="21" name="図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8317" y="3812487"/>
            <a:ext cx="1764000" cy="2127573"/>
          </a:xfrm>
          <a:prstGeom prst="rect">
            <a:avLst/>
          </a:prstGeom>
        </p:spPr>
      </p:pic>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1502" y="3805232"/>
            <a:ext cx="1764000" cy="2139492"/>
          </a:xfrm>
          <a:prstGeom prst="rect">
            <a:avLst/>
          </a:prstGeom>
        </p:spPr>
      </p:pic>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690" y="3796304"/>
            <a:ext cx="1800000" cy="2171560"/>
          </a:xfrm>
          <a:prstGeom prst="rect">
            <a:avLst/>
          </a:prstGeom>
        </p:spPr>
      </p:pic>
      <p:pic>
        <p:nvPicPr>
          <p:cNvPr id="12" name="図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77647" y="616030"/>
            <a:ext cx="1800000" cy="1543709"/>
          </a:xfrm>
          <a:prstGeom prst="rect">
            <a:avLst/>
          </a:prstGeom>
        </p:spPr>
      </p:pic>
      <p:pic>
        <p:nvPicPr>
          <p:cNvPr id="11" name="図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68133" y="610846"/>
            <a:ext cx="1800000" cy="1537500"/>
          </a:xfrm>
          <a:prstGeom prst="rect">
            <a:avLst/>
          </a:prstGeom>
        </p:spPr>
      </p:pic>
      <p:pic>
        <p:nvPicPr>
          <p:cNvPr id="10" name="図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67316" y="606089"/>
            <a:ext cx="1800000" cy="1537787"/>
          </a:xfrm>
          <a:prstGeom prst="rect">
            <a:avLst/>
          </a:prstGeom>
        </p:spPr>
      </p:pic>
      <p:pic>
        <p:nvPicPr>
          <p:cNvPr id="3" name="図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85213" y="624701"/>
            <a:ext cx="1800000" cy="1536681"/>
          </a:xfrm>
          <a:prstGeom prst="rect">
            <a:avLst/>
          </a:prstGeom>
        </p:spPr>
      </p:pic>
      <p:pic>
        <p:nvPicPr>
          <p:cNvPr id="2" name="図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0409" y="603722"/>
            <a:ext cx="1800000" cy="1535005"/>
          </a:xfrm>
          <a:prstGeom prst="rect">
            <a:avLst/>
          </a:prstGeom>
        </p:spPr>
      </p:pic>
      <p:sp>
        <p:nvSpPr>
          <p:cNvPr id="4" name="テキスト ボックス 3"/>
          <p:cNvSpPr txBox="1"/>
          <p:nvPr/>
        </p:nvSpPr>
        <p:spPr>
          <a:xfrm>
            <a:off x="196664" y="233136"/>
            <a:ext cx="2165613" cy="417807"/>
          </a:xfrm>
          <a:prstGeom prst="rect">
            <a:avLst/>
          </a:prstGeom>
          <a:noFill/>
        </p:spPr>
        <p:txBody>
          <a:bodyPr wrap="square" rtlCol="0">
            <a:spAutoFit/>
          </a:bodyPr>
          <a:lstStyle/>
          <a:p>
            <a:r>
              <a:rPr lang="en-US" altLang="ja-JP" sz="2115" dirty="0"/>
              <a:t>50T43SG</a:t>
            </a:r>
            <a:endParaRPr lang="ja-JP" altLang="en-US" sz="2115" dirty="0"/>
          </a:p>
        </p:txBody>
      </p:sp>
      <p:sp>
        <p:nvSpPr>
          <p:cNvPr id="5" name="正方形/長方形 4"/>
          <p:cNvSpPr/>
          <p:nvPr/>
        </p:nvSpPr>
        <p:spPr>
          <a:xfrm>
            <a:off x="280409" y="599041"/>
            <a:ext cx="180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3" name="正方形/長方形 12"/>
          <p:cNvSpPr/>
          <p:nvPr/>
        </p:nvSpPr>
        <p:spPr>
          <a:xfrm>
            <a:off x="280409" y="3796304"/>
            <a:ext cx="180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7" name="正方形/長方形 16"/>
          <p:cNvSpPr/>
          <p:nvPr/>
        </p:nvSpPr>
        <p:spPr>
          <a:xfrm>
            <a:off x="8268526" y="3795069"/>
            <a:ext cx="2160000" cy="18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8" name="テキスト ボックス 17"/>
          <p:cNvSpPr txBox="1"/>
          <p:nvPr/>
        </p:nvSpPr>
        <p:spPr>
          <a:xfrm>
            <a:off x="280409" y="3315430"/>
            <a:ext cx="2165613" cy="417807"/>
          </a:xfrm>
          <a:prstGeom prst="rect">
            <a:avLst/>
          </a:prstGeom>
          <a:noFill/>
        </p:spPr>
        <p:txBody>
          <a:bodyPr wrap="square" rtlCol="0">
            <a:spAutoFit/>
          </a:bodyPr>
          <a:lstStyle/>
          <a:p>
            <a:r>
              <a:rPr lang="en-US" altLang="ja-JP" sz="2115" dirty="0"/>
              <a:t>50T60SG</a:t>
            </a:r>
            <a:endParaRPr lang="ja-JP" altLang="en-US" sz="2115" dirty="0"/>
          </a:p>
        </p:txBody>
      </p:sp>
      <p:sp>
        <p:nvSpPr>
          <p:cNvPr id="24" name="テキスト ボックス 23"/>
          <p:cNvSpPr txBox="1"/>
          <p:nvPr/>
        </p:nvSpPr>
        <p:spPr>
          <a:xfrm>
            <a:off x="227630" y="2352084"/>
            <a:ext cx="1634419" cy="241733"/>
          </a:xfrm>
          <a:prstGeom prst="rect">
            <a:avLst/>
          </a:prstGeom>
          <a:noFill/>
        </p:spPr>
        <p:txBody>
          <a:bodyPr wrap="square" rtlCol="0">
            <a:spAutoFit/>
          </a:bodyPr>
          <a:lstStyle/>
          <a:p>
            <a:r>
              <a:rPr lang="en-US" altLang="ja-JP" sz="971" dirty="0"/>
              <a:t>50-43G</a:t>
            </a:r>
            <a:r>
              <a:rPr lang="ja-JP" altLang="en-US" sz="971" dirty="0"/>
              <a:t>あんぽ柿</a:t>
            </a:r>
            <a:r>
              <a:rPr lang="en-US" altLang="ja-JP" sz="971" dirty="0"/>
              <a:t>.</a:t>
            </a:r>
            <a:r>
              <a:rPr lang="en-US" altLang="ja-JP" sz="971" dirty="0" err="1"/>
              <a:t>lft</a:t>
            </a:r>
            <a:endParaRPr lang="ja-JP" altLang="en-US" sz="971" dirty="0"/>
          </a:p>
        </p:txBody>
      </p:sp>
      <p:sp>
        <p:nvSpPr>
          <p:cNvPr id="25" name="テキスト ボックス 24"/>
          <p:cNvSpPr txBox="1"/>
          <p:nvPr/>
        </p:nvSpPr>
        <p:spPr>
          <a:xfrm>
            <a:off x="2218552" y="2365004"/>
            <a:ext cx="1634419" cy="241733"/>
          </a:xfrm>
          <a:prstGeom prst="rect">
            <a:avLst/>
          </a:prstGeom>
          <a:noFill/>
        </p:spPr>
        <p:txBody>
          <a:bodyPr wrap="square" rtlCol="0">
            <a:spAutoFit/>
          </a:bodyPr>
          <a:lstStyle/>
          <a:p>
            <a:r>
              <a:rPr lang="en-US" altLang="ja-JP" sz="971" dirty="0"/>
              <a:t>50-43G</a:t>
            </a:r>
            <a:r>
              <a:rPr lang="ja-JP" altLang="en-US" sz="971" dirty="0"/>
              <a:t>ドライフルーツ</a:t>
            </a:r>
            <a:r>
              <a:rPr lang="en-US" altLang="ja-JP" sz="971" dirty="0"/>
              <a:t>.</a:t>
            </a:r>
            <a:r>
              <a:rPr lang="en-US" altLang="ja-JP" sz="971" dirty="0" err="1"/>
              <a:t>lft</a:t>
            </a:r>
            <a:endParaRPr lang="ja-JP" altLang="en-US" sz="971" dirty="0"/>
          </a:p>
        </p:txBody>
      </p:sp>
      <p:sp>
        <p:nvSpPr>
          <p:cNvPr id="26" name="テキスト ボックス 25"/>
          <p:cNvSpPr txBox="1"/>
          <p:nvPr/>
        </p:nvSpPr>
        <p:spPr>
          <a:xfrm>
            <a:off x="4251284" y="2376809"/>
            <a:ext cx="1634419" cy="241733"/>
          </a:xfrm>
          <a:prstGeom prst="rect">
            <a:avLst/>
          </a:prstGeom>
          <a:noFill/>
        </p:spPr>
        <p:txBody>
          <a:bodyPr wrap="square" rtlCol="0">
            <a:spAutoFit/>
          </a:bodyPr>
          <a:lstStyle/>
          <a:p>
            <a:r>
              <a:rPr lang="en-US" altLang="ja-JP" sz="971" dirty="0"/>
              <a:t>50-43G</a:t>
            </a:r>
            <a:r>
              <a:rPr lang="ja-JP" altLang="en-US" sz="971" dirty="0"/>
              <a:t>要冷蔵</a:t>
            </a:r>
            <a:r>
              <a:rPr lang="en-US" altLang="ja-JP" sz="971" dirty="0"/>
              <a:t>.</a:t>
            </a:r>
            <a:r>
              <a:rPr lang="en-US" altLang="ja-JP" sz="971" dirty="0" err="1"/>
              <a:t>lft</a:t>
            </a:r>
            <a:endParaRPr lang="ja-JP" altLang="en-US" sz="971" dirty="0"/>
          </a:p>
        </p:txBody>
      </p:sp>
      <p:sp>
        <p:nvSpPr>
          <p:cNvPr id="27" name="テキスト ボックス 26"/>
          <p:cNvSpPr txBox="1"/>
          <p:nvPr/>
        </p:nvSpPr>
        <p:spPr>
          <a:xfrm>
            <a:off x="6255680" y="2376809"/>
            <a:ext cx="1634419" cy="241733"/>
          </a:xfrm>
          <a:prstGeom prst="rect">
            <a:avLst/>
          </a:prstGeom>
          <a:noFill/>
        </p:spPr>
        <p:txBody>
          <a:bodyPr wrap="square" rtlCol="0">
            <a:spAutoFit/>
          </a:bodyPr>
          <a:lstStyle/>
          <a:p>
            <a:r>
              <a:rPr lang="en-US" altLang="ja-JP" sz="971" dirty="0"/>
              <a:t>50-43G</a:t>
            </a:r>
            <a:r>
              <a:rPr lang="ja-JP" altLang="en-US" sz="971" dirty="0"/>
              <a:t>パセリ</a:t>
            </a:r>
            <a:r>
              <a:rPr lang="en-US" altLang="ja-JP" sz="971" dirty="0"/>
              <a:t>.</a:t>
            </a:r>
            <a:r>
              <a:rPr lang="en-US" altLang="ja-JP" sz="971" dirty="0" err="1"/>
              <a:t>lft</a:t>
            </a:r>
            <a:endParaRPr lang="ja-JP" altLang="en-US" sz="971" dirty="0"/>
          </a:p>
        </p:txBody>
      </p:sp>
      <p:sp>
        <p:nvSpPr>
          <p:cNvPr id="28" name="テキスト ボックス 27"/>
          <p:cNvSpPr txBox="1"/>
          <p:nvPr/>
        </p:nvSpPr>
        <p:spPr>
          <a:xfrm>
            <a:off x="8235397" y="2376809"/>
            <a:ext cx="1634419" cy="241733"/>
          </a:xfrm>
          <a:prstGeom prst="rect">
            <a:avLst/>
          </a:prstGeom>
          <a:noFill/>
        </p:spPr>
        <p:txBody>
          <a:bodyPr wrap="square" rtlCol="0">
            <a:spAutoFit/>
          </a:bodyPr>
          <a:lstStyle/>
          <a:p>
            <a:r>
              <a:rPr lang="en-US" altLang="ja-JP" sz="971" dirty="0"/>
              <a:t>50-43G</a:t>
            </a:r>
            <a:r>
              <a:rPr lang="ja-JP" altLang="en-US" sz="971" dirty="0"/>
              <a:t>小松菜</a:t>
            </a:r>
            <a:r>
              <a:rPr lang="en-US" altLang="ja-JP" sz="971" dirty="0"/>
              <a:t>.</a:t>
            </a:r>
            <a:r>
              <a:rPr lang="en-US" altLang="ja-JP" sz="971" dirty="0" err="1"/>
              <a:t>lft</a:t>
            </a:r>
            <a:endParaRPr lang="ja-JP" altLang="en-US" sz="971" dirty="0"/>
          </a:p>
        </p:txBody>
      </p:sp>
      <p:sp>
        <p:nvSpPr>
          <p:cNvPr id="29" name="テキスト ボックス 28"/>
          <p:cNvSpPr txBox="1"/>
          <p:nvPr/>
        </p:nvSpPr>
        <p:spPr>
          <a:xfrm>
            <a:off x="280409" y="6209896"/>
            <a:ext cx="1634419" cy="241733"/>
          </a:xfrm>
          <a:prstGeom prst="rect">
            <a:avLst/>
          </a:prstGeom>
          <a:noFill/>
        </p:spPr>
        <p:txBody>
          <a:bodyPr wrap="square" rtlCol="0">
            <a:spAutoFit/>
          </a:bodyPr>
          <a:lstStyle/>
          <a:p>
            <a:r>
              <a:rPr lang="en-US" altLang="ja-JP" sz="971" dirty="0"/>
              <a:t>50-60G</a:t>
            </a:r>
            <a:r>
              <a:rPr lang="ja-JP" altLang="en-US" sz="971" dirty="0"/>
              <a:t>おにぎり</a:t>
            </a:r>
            <a:r>
              <a:rPr lang="en-US" altLang="ja-JP" sz="971" dirty="0"/>
              <a:t>.</a:t>
            </a:r>
            <a:r>
              <a:rPr lang="en-US" altLang="ja-JP" sz="971" dirty="0" err="1"/>
              <a:t>lft</a:t>
            </a:r>
            <a:endParaRPr lang="ja-JP" altLang="en-US" sz="971" dirty="0"/>
          </a:p>
        </p:txBody>
      </p:sp>
      <p:sp>
        <p:nvSpPr>
          <p:cNvPr id="30" name="テキスト ボックス 29"/>
          <p:cNvSpPr txBox="1"/>
          <p:nvPr/>
        </p:nvSpPr>
        <p:spPr>
          <a:xfrm>
            <a:off x="2242394" y="6222816"/>
            <a:ext cx="1634419" cy="241733"/>
          </a:xfrm>
          <a:prstGeom prst="rect">
            <a:avLst/>
          </a:prstGeom>
          <a:noFill/>
        </p:spPr>
        <p:txBody>
          <a:bodyPr wrap="square" rtlCol="0">
            <a:spAutoFit/>
          </a:bodyPr>
          <a:lstStyle/>
          <a:p>
            <a:r>
              <a:rPr lang="en-US" altLang="ja-JP" sz="971" dirty="0"/>
              <a:t>50-60G</a:t>
            </a:r>
            <a:r>
              <a:rPr lang="ja-JP" altLang="en-US" sz="971" dirty="0"/>
              <a:t>クロワッサン</a:t>
            </a:r>
            <a:r>
              <a:rPr lang="en-US" altLang="ja-JP" sz="971" dirty="0"/>
              <a:t>.</a:t>
            </a:r>
            <a:r>
              <a:rPr lang="en-US" altLang="ja-JP" sz="971" dirty="0" err="1"/>
              <a:t>lft</a:t>
            </a:r>
            <a:endParaRPr lang="ja-JP" altLang="en-US" sz="971" dirty="0"/>
          </a:p>
        </p:txBody>
      </p:sp>
      <p:sp>
        <p:nvSpPr>
          <p:cNvPr id="31" name="テキスト ボックス 30"/>
          <p:cNvSpPr txBox="1"/>
          <p:nvPr/>
        </p:nvSpPr>
        <p:spPr>
          <a:xfrm>
            <a:off x="4230261" y="6234621"/>
            <a:ext cx="1634419" cy="241733"/>
          </a:xfrm>
          <a:prstGeom prst="rect">
            <a:avLst/>
          </a:prstGeom>
          <a:noFill/>
        </p:spPr>
        <p:txBody>
          <a:bodyPr wrap="square" rtlCol="0">
            <a:spAutoFit/>
          </a:bodyPr>
          <a:lstStyle/>
          <a:p>
            <a:r>
              <a:rPr lang="en-US" altLang="ja-JP" sz="971" dirty="0"/>
              <a:t>50-60G</a:t>
            </a:r>
            <a:r>
              <a:rPr lang="ja-JP" altLang="en-US" sz="971" dirty="0"/>
              <a:t>パウンドケーキ</a:t>
            </a:r>
            <a:r>
              <a:rPr lang="en-US" altLang="ja-JP" sz="971" dirty="0"/>
              <a:t>.</a:t>
            </a:r>
            <a:r>
              <a:rPr lang="en-US" altLang="ja-JP" sz="971" dirty="0" err="1"/>
              <a:t>lft</a:t>
            </a:r>
            <a:endParaRPr lang="ja-JP" altLang="en-US" sz="971" dirty="0"/>
          </a:p>
        </p:txBody>
      </p:sp>
      <p:sp>
        <p:nvSpPr>
          <p:cNvPr id="32" name="テキスト ボックス 31"/>
          <p:cNvSpPr txBox="1"/>
          <p:nvPr/>
        </p:nvSpPr>
        <p:spPr>
          <a:xfrm>
            <a:off x="6268133" y="6222815"/>
            <a:ext cx="1634419" cy="241733"/>
          </a:xfrm>
          <a:prstGeom prst="rect">
            <a:avLst/>
          </a:prstGeom>
          <a:noFill/>
        </p:spPr>
        <p:txBody>
          <a:bodyPr wrap="square" rtlCol="0">
            <a:spAutoFit/>
          </a:bodyPr>
          <a:lstStyle/>
          <a:p>
            <a:r>
              <a:rPr lang="en-US" altLang="zh-CN" sz="971" dirty="0"/>
              <a:t>50-60G</a:t>
            </a:r>
            <a:r>
              <a:rPr lang="ja-JP" altLang="en-US" sz="971" dirty="0"/>
              <a:t>ハンバーグ</a:t>
            </a:r>
            <a:r>
              <a:rPr lang="zh-CN" altLang="en-US" sz="971" dirty="0"/>
              <a:t>弁当</a:t>
            </a:r>
            <a:r>
              <a:rPr lang="en-US" altLang="ja-JP" sz="971" dirty="0"/>
              <a:t>.</a:t>
            </a:r>
            <a:r>
              <a:rPr lang="en-US" altLang="ja-JP" sz="971" dirty="0" err="1"/>
              <a:t>lft</a:t>
            </a:r>
            <a:endParaRPr lang="ja-JP" altLang="en-US" sz="971" dirty="0"/>
          </a:p>
        </p:txBody>
      </p:sp>
      <p:sp>
        <p:nvSpPr>
          <p:cNvPr id="33" name="テキスト ボックス 32"/>
          <p:cNvSpPr txBox="1"/>
          <p:nvPr/>
        </p:nvSpPr>
        <p:spPr>
          <a:xfrm>
            <a:off x="8307547" y="6222814"/>
            <a:ext cx="1634419" cy="241733"/>
          </a:xfrm>
          <a:prstGeom prst="rect">
            <a:avLst/>
          </a:prstGeom>
          <a:noFill/>
        </p:spPr>
        <p:txBody>
          <a:bodyPr wrap="square" rtlCol="0">
            <a:spAutoFit/>
          </a:bodyPr>
          <a:lstStyle/>
          <a:p>
            <a:r>
              <a:rPr lang="en-US" altLang="ja-JP" sz="971" dirty="0"/>
              <a:t>50-60G</a:t>
            </a:r>
            <a:r>
              <a:rPr lang="ja-JP" altLang="en-US" sz="971" dirty="0"/>
              <a:t>焼き菓子</a:t>
            </a:r>
            <a:r>
              <a:rPr lang="en-US" altLang="ja-JP" sz="971" dirty="0"/>
              <a:t>.</a:t>
            </a:r>
            <a:r>
              <a:rPr lang="en-US" altLang="ja-JP" sz="971" dirty="0" err="1"/>
              <a:t>lft</a:t>
            </a:r>
            <a:endParaRPr lang="ja-JP" altLang="en-US" sz="971" dirty="0"/>
          </a:p>
        </p:txBody>
      </p:sp>
      <p:sp>
        <p:nvSpPr>
          <p:cNvPr id="34" name="正方形/長方形 33"/>
          <p:cNvSpPr/>
          <p:nvPr/>
        </p:nvSpPr>
        <p:spPr>
          <a:xfrm>
            <a:off x="2277123" y="3798522"/>
            <a:ext cx="180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5" name="正方形/長方形 34"/>
          <p:cNvSpPr/>
          <p:nvPr/>
        </p:nvSpPr>
        <p:spPr>
          <a:xfrm>
            <a:off x="2277123" y="605596"/>
            <a:ext cx="180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6" name="正方形/長方形 35"/>
          <p:cNvSpPr/>
          <p:nvPr/>
        </p:nvSpPr>
        <p:spPr>
          <a:xfrm>
            <a:off x="4273837" y="605596"/>
            <a:ext cx="180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7" name="正方形/長方形 36"/>
          <p:cNvSpPr/>
          <p:nvPr/>
        </p:nvSpPr>
        <p:spPr>
          <a:xfrm>
            <a:off x="6270551" y="616030"/>
            <a:ext cx="180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8" name="正方形/長方形 37"/>
          <p:cNvSpPr/>
          <p:nvPr/>
        </p:nvSpPr>
        <p:spPr>
          <a:xfrm>
            <a:off x="8273786" y="612611"/>
            <a:ext cx="180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9" name="正方形/長方形 38"/>
          <p:cNvSpPr/>
          <p:nvPr/>
        </p:nvSpPr>
        <p:spPr>
          <a:xfrm>
            <a:off x="4273837" y="3796304"/>
            <a:ext cx="180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40" name="正方形/長方形 39"/>
          <p:cNvSpPr/>
          <p:nvPr/>
        </p:nvSpPr>
        <p:spPr>
          <a:xfrm>
            <a:off x="6282093" y="3795069"/>
            <a:ext cx="180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Tree>
    <p:extLst>
      <p:ext uri="{BB962C8B-B14F-4D97-AF65-F5344CB8AC3E}">
        <p14:creationId xmlns:p14="http://schemas.microsoft.com/office/powerpoint/2010/main" val="370043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771" y="540279"/>
            <a:ext cx="1755789" cy="288000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852" y="4245015"/>
            <a:ext cx="1772030" cy="2880000"/>
          </a:xfrm>
          <a:prstGeom prst="rect">
            <a:avLst/>
          </a:prstGeom>
        </p:spPr>
      </p:pic>
      <p:pic>
        <p:nvPicPr>
          <p:cNvPr id="16" name="図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2296" y="540279"/>
            <a:ext cx="1764624" cy="2880000"/>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6129" y="533362"/>
            <a:ext cx="1781480" cy="2880000"/>
          </a:xfrm>
          <a:prstGeom prst="rect">
            <a:avLst/>
          </a:prstGeom>
        </p:spPr>
      </p:pic>
      <p:sp>
        <p:nvSpPr>
          <p:cNvPr id="4" name="テキスト ボックス 3"/>
          <p:cNvSpPr txBox="1"/>
          <p:nvPr/>
        </p:nvSpPr>
        <p:spPr>
          <a:xfrm>
            <a:off x="369921" y="137339"/>
            <a:ext cx="2165613" cy="417807"/>
          </a:xfrm>
          <a:prstGeom prst="rect">
            <a:avLst/>
          </a:prstGeom>
          <a:noFill/>
        </p:spPr>
        <p:txBody>
          <a:bodyPr wrap="square" rtlCol="0">
            <a:spAutoFit/>
          </a:bodyPr>
          <a:lstStyle/>
          <a:p>
            <a:r>
              <a:rPr lang="en-US" altLang="ja-JP" sz="2115" dirty="0"/>
              <a:t>50T80SG</a:t>
            </a:r>
            <a:endParaRPr lang="ja-JP" altLang="en-US" sz="2115" dirty="0"/>
          </a:p>
        </p:txBody>
      </p:sp>
      <p:sp>
        <p:nvSpPr>
          <p:cNvPr id="5" name="正方形/長方形 4"/>
          <p:cNvSpPr/>
          <p:nvPr/>
        </p:nvSpPr>
        <p:spPr>
          <a:xfrm>
            <a:off x="453666" y="533724"/>
            <a:ext cx="1800000" cy="28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6" name="正方形/長方形 5"/>
          <p:cNvSpPr/>
          <p:nvPr/>
        </p:nvSpPr>
        <p:spPr>
          <a:xfrm>
            <a:off x="3125293" y="540279"/>
            <a:ext cx="1800000" cy="28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 name="正方形/長方形 6"/>
          <p:cNvSpPr/>
          <p:nvPr/>
        </p:nvSpPr>
        <p:spPr>
          <a:xfrm>
            <a:off x="5796920" y="533362"/>
            <a:ext cx="1800000" cy="28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8" name="正方形/長方形 7"/>
          <p:cNvSpPr/>
          <p:nvPr/>
        </p:nvSpPr>
        <p:spPr>
          <a:xfrm>
            <a:off x="453666" y="4234867"/>
            <a:ext cx="1800000" cy="288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9" name="正方形/長方形 8"/>
          <p:cNvSpPr/>
          <p:nvPr/>
        </p:nvSpPr>
        <p:spPr>
          <a:xfrm>
            <a:off x="3119297" y="4234867"/>
            <a:ext cx="2880000" cy="18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8" name="テキスト ボックス 17"/>
          <p:cNvSpPr txBox="1"/>
          <p:nvPr/>
        </p:nvSpPr>
        <p:spPr>
          <a:xfrm>
            <a:off x="451247" y="3488734"/>
            <a:ext cx="1634419" cy="241733"/>
          </a:xfrm>
          <a:prstGeom prst="rect">
            <a:avLst/>
          </a:prstGeom>
          <a:noFill/>
        </p:spPr>
        <p:txBody>
          <a:bodyPr wrap="square" rtlCol="0">
            <a:spAutoFit/>
          </a:bodyPr>
          <a:lstStyle/>
          <a:p>
            <a:r>
              <a:rPr lang="en-US" altLang="ja-JP" sz="971" dirty="0"/>
              <a:t>50-80G</a:t>
            </a:r>
            <a:r>
              <a:rPr lang="ja-JP" altLang="en-US" sz="971" dirty="0"/>
              <a:t>焼きそば</a:t>
            </a:r>
            <a:r>
              <a:rPr lang="en-US" altLang="ja-JP" sz="971" dirty="0"/>
              <a:t>.</a:t>
            </a:r>
            <a:r>
              <a:rPr lang="en-US" altLang="ja-JP" sz="971" dirty="0" err="1"/>
              <a:t>lft</a:t>
            </a:r>
            <a:endParaRPr lang="ja-JP" altLang="en-US" sz="971" dirty="0"/>
          </a:p>
        </p:txBody>
      </p:sp>
      <p:sp>
        <p:nvSpPr>
          <p:cNvPr id="19" name="テキスト ボックス 18"/>
          <p:cNvSpPr txBox="1"/>
          <p:nvPr/>
        </p:nvSpPr>
        <p:spPr>
          <a:xfrm>
            <a:off x="3054747" y="3488734"/>
            <a:ext cx="1634419" cy="241733"/>
          </a:xfrm>
          <a:prstGeom prst="rect">
            <a:avLst/>
          </a:prstGeom>
          <a:noFill/>
        </p:spPr>
        <p:txBody>
          <a:bodyPr wrap="square" rtlCol="0">
            <a:spAutoFit/>
          </a:bodyPr>
          <a:lstStyle/>
          <a:p>
            <a:r>
              <a:rPr lang="en-US" altLang="ja-JP" sz="971" dirty="0"/>
              <a:t>50-80G</a:t>
            </a:r>
            <a:r>
              <a:rPr lang="ja-JP" altLang="en-US" sz="971" dirty="0"/>
              <a:t>幕の内弁当</a:t>
            </a:r>
            <a:r>
              <a:rPr lang="en-US" altLang="ja-JP" sz="971" dirty="0"/>
              <a:t>.</a:t>
            </a:r>
            <a:r>
              <a:rPr lang="en-US" altLang="ja-JP" sz="971" dirty="0" err="1"/>
              <a:t>lft</a:t>
            </a:r>
            <a:endParaRPr lang="ja-JP" altLang="en-US" sz="971" dirty="0"/>
          </a:p>
        </p:txBody>
      </p:sp>
      <p:sp>
        <p:nvSpPr>
          <p:cNvPr id="20" name="テキスト ボックス 19"/>
          <p:cNvSpPr txBox="1"/>
          <p:nvPr/>
        </p:nvSpPr>
        <p:spPr>
          <a:xfrm>
            <a:off x="5721747" y="3488734"/>
            <a:ext cx="1634419" cy="241733"/>
          </a:xfrm>
          <a:prstGeom prst="rect">
            <a:avLst/>
          </a:prstGeom>
          <a:noFill/>
        </p:spPr>
        <p:txBody>
          <a:bodyPr wrap="square" rtlCol="0">
            <a:spAutoFit/>
          </a:bodyPr>
          <a:lstStyle/>
          <a:p>
            <a:r>
              <a:rPr lang="en-US" altLang="ja-JP" sz="971" dirty="0"/>
              <a:t>50-80G</a:t>
            </a:r>
            <a:r>
              <a:rPr lang="ja-JP" altLang="en-US" sz="971" dirty="0"/>
              <a:t>ピーマン</a:t>
            </a:r>
            <a:r>
              <a:rPr lang="en-US" altLang="ja-JP" sz="971" dirty="0"/>
              <a:t>.</a:t>
            </a:r>
            <a:r>
              <a:rPr lang="en-US" altLang="ja-JP" sz="971" dirty="0" err="1"/>
              <a:t>lft</a:t>
            </a:r>
            <a:endParaRPr lang="ja-JP" altLang="en-US" sz="971" dirty="0"/>
          </a:p>
        </p:txBody>
      </p:sp>
      <p:sp>
        <p:nvSpPr>
          <p:cNvPr id="21" name="テキスト ボックス 20"/>
          <p:cNvSpPr txBox="1"/>
          <p:nvPr/>
        </p:nvSpPr>
        <p:spPr>
          <a:xfrm>
            <a:off x="451246" y="7189729"/>
            <a:ext cx="1634419" cy="241733"/>
          </a:xfrm>
          <a:prstGeom prst="rect">
            <a:avLst/>
          </a:prstGeom>
          <a:noFill/>
        </p:spPr>
        <p:txBody>
          <a:bodyPr wrap="square" rtlCol="0">
            <a:spAutoFit/>
          </a:bodyPr>
          <a:lstStyle/>
          <a:p>
            <a:r>
              <a:rPr lang="en-US" altLang="ja-JP" sz="971" dirty="0"/>
              <a:t>50-80G</a:t>
            </a:r>
            <a:r>
              <a:rPr lang="ja-JP" altLang="en-US" sz="971" dirty="0"/>
              <a:t>冬瓜</a:t>
            </a:r>
            <a:r>
              <a:rPr lang="en-US" altLang="ja-JP" sz="971" dirty="0"/>
              <a:t>.</a:t>
            </a:r>
            <a:r>
              <a:rPr lang="en-US" altLang="ja-JP" sz="971" dirty="0" err="1"/>
              <a:t>lft</a:t>
            </a:r>
            <a:endParaRPr lang="ja-JP" altLang="en-US" sz="971" dirty="0"/>
          </a:p>
        </p:txBody>
      </p:sp>
      <p:sp>
        <p:nvSpPr>
          <p:cNvPr id="22" name="テキスト ボックス 21"/>
          <p:cNvSpPr txBox="1"/>
          <p:nvPr/>
        </p:nvSpPr>
        <p:spPr>
          <a:xfrm>
            <a:off x="3119297" y="6113965"/>
            <a:ext cx="1634419" cy="241733"/>
          </a:xfrm>
          <a:prstGeom prst="rect">
            <a:avLst/>
          </a:prstGeom>
          <a:noFill/>
        </p:spPr>
        <p:txBody>
          <a:bodyPr wrap="square" rtlCol="0">
            <a:spAutoFit/>
          </a:bodyPr>
          <a:lstStyle/>
          <a:p>
            <a:r>
              <a:rPr lang="en-US" altLang="ja-JP" sz="971" dirty="0"/>
              <a:t>50-80G</a:t>
            </a:r>
            <a:r>
              <a:rPr lang="ja-JP" altLang="en-US" sz="971" dirty="0"/>
              <a:t>コシヒカリ</a:t>
            </a:r>
            <a:r>
              <a:rPr lang="en-US" altLang="ja-JP" sz="971" dirty="0"/>
              <a:t>.</a:t>
            </a:r>
            <a:r>
              <a:rPr lang="en-US" altLang="ja-JP" sz="971" dirty="0" err="1"/>
              <a:t>lft</a:t>
            </a:r>
            <a:endParaRPr lang="ja-JP" altLang="en-US" sz="971" dirty="0"/>
          </a:p>
        </p:txBody>
      </p:sp>
      <p:pic>
        <p:nvPicPr>
          <p:cNvPr id="10" name="図 9" descr="文字の書かれた紙&#10;&#10;中程度の精度で自動的に生成された説明">
            <a:extLst>
              <a:ext uri="{FF2B5EF4-FFF2-40B4-BE49-F238E27FC236}">
                <a16:creationId xmlns:a16="http://schemas.microsoft.com/office/drawing/2014/main" id="{AAB1F1E5-05B0-399E-8710-1F2E208B53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3197" y="4292640"/>
            <a:ext cx="2808000" cy="1711871"/>
          </a:xfrm>
          <a:prstGeom prst="rect">
            <a:avLst/>
          </a:prstGeom>
        </p:spPr>
      </p:pic>
      <p:pic>
        <p:nvPicPr>
          <p:cNvPr id="11" name="図 10" descr="テキスト, 手紙&#10;&#10;自動的に生成された説明">
            <a:extLst>
              <a:ext uri="{FF2B5EF4-FFF2-40B4-BE49-F238E27FC236}">
                <a16:creationId xmlns:a16="http://schemas.microsoft.com/office/drawing/2014/main" id="{FB67494C-18B1-49FA-BCA3-ACCE98E3D1C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6842" y="4318563"/>
            <a:ext cx="2772000" cy="1691735"/>
          </a:xfrm>
          <a:prstGeom prst="rect">
            <a:avLst/>
          </a:prstGeom>
        </p:spPr>
      </p:pic>
      <p:sp>
        <p:nvSpPr>
          <p:cNvPr id="13" name="正方形/長方形 12">
            <a:extLst>
              <a:ext uri="{FF2B5EF4-FFF2-40B4-BE49-F238E27FC236}">
                <a16:creationId xmlns:a16="http://schemas.microsoft.com/office/drawing/2014/main" id="{F34AB0F5-4B0B-26F1-388E-7E5F6AF912AE}"/>
              </a:ext>
            </a:extLst>
          </p:cNvPr>
          <p:cNvSpPr/>
          <p:nvPr/>
        </p:nvSpPr>
        <p:spPr>
          <a:xfrm>
            <a:off x="6864928" y="4248575"/>
            <a:ext cx="2880000" cy="18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7" name="テキスト ボックス 16">
            <a:extLst>
              <a:ext uri="{FF2B5EF4-FFF2-40B4-BE49-F238E27FC236}">
                <a16:creationId xmlns:a16="http://schemas.microsoft.com/office/drawing/2014/main" id="{0A22CB80-5027-AFCC-4B5D-3FE3A0FAB2AB}"/>
              </a:ext>
            </a:extLst>
          </p:cNvPr>
          <p:cNvSpPr txBox="1"/>
          <p:nvPr/>
        </p:nvSpPr>
        <p:spPr>
          <a:xfrm>
            <a:off x="6864928" y="6113965"/>
            <a:ext cx="1634419" cy="241733"/>
          </a:xfrm>
          <a:prstGeom prst="rect">
            <a:avLst/>
          </a:prstGeom>
          <a:noFill/>
        </p:spPr>
        <p:txBody>
          <a:bodyPr wrap="square" rtlCol="0">
            <a:spAutoFit/>
          </a:bodyPr>
          <a:lstStyle/>
          <a:p>
            <a:r>
              <a:rPr lang="en-US" altLang="ja-JP" sz="971" dirty="0"/>
              <a:t>50-80G</a:t>
            </a:r>
            <a:r>
              <a:rPr lang="ja-JP" altLang="en-US" sz="971" dirty="0"/>
              <a:t>食パン</a:t>
            </a:r>
            <a:r>
              <a:rPr lang="en-US" altLang="ja-JP" sz="971" dirty="0"/>
              <a:t>.</a:t>
            </a:r>
            <a:r>
              <a:rPr lang="en-US" altLang="ja-JP" sz="971" dirty="0" err="1"/>
              <a:t>lft</a:t>
            </a:r>
            <a:endParaRPr lang="ja-JP" altLang="en-US" sz="971" dirty="0"/>
          </a:p>
        </p:txBody>
      </p:sp>
    </p:spTree>
    <p:extLst>
      <p:ext uri="{BB962C8B-B14F-4D97-AF65-F5344CB8AC3E}">
        <p14:creationId xmlns:p14="http://schemas.microsoft.com/office/powerpoint/2010/main" val="3654249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019" y="5035875"/>
            <a:ext cx="3600000" cy="1758403"/>
          </a:xfrm>
          <a:prstGeom prst="rect">
            <a:avLst/>
          </a:prstGeom>
        </p:spPr>
      </p:pic>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3761" y="654457"/>
            <a:ext cx="1773464" cy="3600000"/>
          </a:xfrm>
          <a:prstGeom prst="rect">
            <a:avLst/>
          </a:prstGeom>
        </p:spPr>
      </p:pic>
      <p:pic>
        <p:nvPicPr>
          <p:cNvPr id="10" name="図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7052" y="698128"/>
            <a:ext cx="1764179" cy="3600000"/>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327" y="654457"/>
            <a:ext cx="1730855" cy="3600000"/>
          </a:xfrm>
          <a:prstGeom prst="rect">
            <a:avLst/>
          </a:prstGeom>
        </p:spPr>
      </p:pic>
      <p:sp>
        <p:nvSpPr>
          <p:cNvPr id="4" name="正方形/長方形 3"/>
          <p:cNvSpPr/>
          <p:nvPr/>
        </p:nvSpPr>
        <p:spPr>
          <a:xfrm>
            <a:off x="3341231" y="654457"/>
            <a:ext cx="1800000" cy="36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5" name="テキスト ボックス 4"/>
          <p:cNvSpPr txBox="1"/>
          <p:nvPr/>
        </p:nvSpPr>
        <p:spPr>
          <a:xfrm>
            <a:off x="446924" y="180702"/>
            <a:ext cx="2165613" cy="417807"/>
          </a:xfrm>
          <a:prstGeom prst="rect">
            <a:avLst/>
          </a:prstGeom>
          <a:noFill/>
        </p:spPr>
        <p:txBody>
          <a:bodyPr wrap="square" rtlCol="0">
            <a:spAutoFit/>
          </a:bodyPr>
          <a:lstStyle/>
          <a:p>
            <a:r>
              <a:rPr lang="en-US" altLang="ja-JP" sz="2115" dirty="0"/>
              <a:t>50T100SG</a:t>
            </a:r>
            <a:endParaRPr lang="ja-JP" altLang="en-US" sz="2115" dirty="0"/>
          </a:p>
        </p:txBody>
      </p:sp>
      <p:sp>
        <p:nvSpPr>
          <p:cNvPr id="6" name="正方形/長方形 5"/>
          <p:cNvSpPr/>
          <p:nvPr/>
        </p:nvSpPr>
        <p:spPr>
          <a:xfrm>
            <a:off x="530669" y="654457"/>
            <a:ext cx="1800000" cy="36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7" name="正方形/長方形 6"/>
          <p:cNvSpPr/>
          <p:nvPr/>
        </p:nvSpPr>
        <p:spPr>
          <a:xfrm>
            <a:off x="5869925" y="654457"/>
            <a:ext cx="1800000" cy="36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8" name="正方形/長方形 7"/>
          <p:cNvSpPr/>
          <p:nvPr/>
        </p:nvSpPr>
        <p:spPr>
          <a:xfrm>
            <a:off x="530669" y="5029525"/>
            <a:ext cx="3600000" cy="18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13" name="テキスト ボックス 12"/>
          <p:cNvSpPr txBox="1"/>
          <p:nvPr/>
        </p:nvSpPr>
        <p:spPr>
          <a:xfrm>
            <a:off x="521900" y="4392756"/>
            <a:ext cx="1634419" cy="241733"/>
          </a:xfrm>
          <a:prstGeom prst="rect">
            <a:avLst/>
          </a:prstGeom>
          <a:noFill/>
        </p:spPr>
        <p:txBody>
          <a:bodyPr wrap="square" rtlCol="0">
            <a:spAutoFit/>
          </a:bodyPr>
          <a:lstStyle/>
          <a:p>
            <a:r>
              <a:rPr lang="en-US" altLang="ja-JP" sz="971" dirty="0"/>
              <a:t>50-100G</a:t>
            </a:r>
            <a:r>
              <a:rPr lang="ja-JP" altLang="en-US" sz="971" dirty="0"/>
              <a:t>紅鮭</a:t>
            </a:r>
            <a:r>
              <a:rPr lang="en-US" altLang="ja-JP" sz="971" dirty="0"/>
              <a:t>.</a:t>
            </a:r>
            <a:r>
              <a:rPr lang="en-US" altLang="ja-JP" sz="971" dirty="0" err="1"/>
              <a:t>lft</a:t>
            </a:r>
            <a:endParaRPr lang="ja-JP" altLang="en-US" sz="971" dirty="0"/>
          </a:p>
        </p:txBody>
      </p:sp>
      <p:sp>
        <p:nvSpPr>
          <p:cNvPr id="14" name="テキスト ボックス 13"/>
          <p:cNvSpPr txBox="1"/>
          <p:nvPr/>
        </p:nvSpPr>
        <p:spPr>
          <a:xfrm>
            <a:off x="3252400" y="4392756"/>
            <a:ext cx="1634419" cy="241733"/>
          </a:xfrm>
          <a:prstGeom prst="rect">
            <a:avLst/>
          </a:prstGeom>
          <a:noFill/>
        </p:spPr>
        <p:txBody>
          <a:bodyPr wrap="square" rtlCol="0">
            <a:spAutoFit/>
          </a:bodyPr>
          <a:lstStyle/>
          <a:p>
            <a:r>
              <a:rPr lang="en-US" altLang="ja-JP" sz="971" dirty="0"/>
              <a:t>50-100G</a:t>
            </a:r>
            <a:r>
              <a:rPr lang="ja-JP" altLang="en-US" sz="971" dirty="0"/>
              <a:t>生菓子</a:t>
            </a:r>
            <a:r>
              <a:rPr lang="en-US" altLang="ja-JP" sz="971" dirty="0"/>
              <a:t>.</a:t>
            </a:r>
            <a:r>
              <a:rPr lang="en-US" altLang="ja-JP" sz="971" dirty="0" err="1"/>
              <a:t>lft</a:t>
            </a:r>
            <a:endParaRPr lang="ja-JP" altLang="en-US" sz="971" dirty="0"/>
          </a:p>
        </p:txBody>
      </p:sp>
      <p:sp>
        <p:nvSpPr>
          <p:cNvPr id="15" name="テキスト ボックス 14"/>
          <p:cNvSpPr txBox="1"/>
          <p:nvPr/>
        </p:nvSpPr>
        <p:spPr>
          <a:xfrm>
            <a:off x="5817800" y="4392755"/>
            <a:ext cx="1634419" cy="241733"/>
          </a:xfrm>
          <a:prstGeom prst="rect">
            <a:avLst/>
          </a:prstGeom>
          <a:noFill/>
        </p:spPr>
        <p:txBody>
          <a:bodyPr wrap="square" rtlCol="0">
            <a:spAutoFit/>
          </a:bodyPr>
          <a:lstStyle/>
          <a:p>
            <a:r>
              <a:rPr lang="en-US" altLang="ja-JP" sz="971" dirty="0"/>
              <a:t>50-100G</a:t>
            </a:r>
            <a:r>
              <a:rPr lang="ja-JP" altLang="en-US" sz="971" dirty="0"/>
              <a:t>和風弁当</a:t>
            </a:r>
            <a:r>
              <a:rPr lang="en-US" altLang="ja-JP" sz="971" dirty="0"/>
              <a:t>.</a:t>
            </a:r>
            <a:r>
              <a:rPr lang="en-US" altLang="ja-JP" sz="971" dirty="0" err="1"/>
              <a:t>lft</a:t>
            </a:r>
            <a:endParaRPr lang="ja-JP" altLang="en-US" sz="971" dirty="0"/>
          </a:p>
        </p:txBody>
      </p:sp>
      <p:sp>
        <p:nvSpPr>
          <p:cNvPr id="16" name="テキスト ボックス 15"/>
          <p:cNvSpPr txBox="1"/>
          <p:nvPr/>
        </p:nvSpPr>
        <p:spPr>
          <a:xfrm>
            <a:off x="530669" y="6905033"/>
            <a:ext cx="1634419" cy="241733"/>
          </a:xfrm>
          <a:prstGeom prst="rect">
            <a:avLst/>
          </a:prstGeom>
          <a:noFill/>
        </p:spPr>
        <p:txBody>
          <a:bodyPr wrap="square" rtlCol="0">
            <a:spAutoFit/>
          </a:bodyPr>
          <a:lstStyle/>
          <a:p>
            <a:r>
              <a:rPr lang="en-US" altLang="ja-JP" sz="971" dirty="0"/>
              <a:t>50-100G</a:t>
            </a:r>
            <a:r>
              <a:rPr lang="ja-JP" altLang="en-US" sz="971" dirty="0"/>
              <a:t>レモン</a:t>
            </a:r>
            <a:r>
              <a:rPr lang="en-US" altLang="ja-JP" sz="971" dirty="0"/>
              <a:t>.</a:t>
            </a:r>
            <a:r>
              <a:rPr lang="en-US" altLang="ja-JP" sz="971" dirty="0" err="1"/>
              <a:t>lft</a:t>
            </a:r>
            <a:endParaRPr lang="ja-JP" altLang="en-US" sz="971" dirty="0"/>
          </a:p>
        </p:txBody>
      </p:sp>
      <p:sp>
        <p:nvSpPr>
          <p:cNvPr id="2" name="正方形/長方形 1">
            <a:extLst>
              <a:ext uri="{FF2B5EF4-FFF2-40B4-BE49-F238E27FC236}">
                <a16:creationId xmlns:a16="http://schemas.microsoft.com/office/drawing/2014/main" id="{BAEAB443-1816-B8CF-A188-BD3F9E87BBD7}"/>
              </a:ext>
            </a:extLst>
          </p:cNvPr>
          <p:cNvSpPr/>
          <p:nvPr/>
        </p:nvSpPr>
        <p:spPr>
          <a:xfrm>
            <a:off x="5141231" y="5023500"/>
            <a:ext cx="3600000" cy="180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115"/>
          </a:p>
        </p:txBody>
      </p:sp>
      <p:sp>
        <p:nvSpPr>
          <p:cNvPr id="3" name="テキスト ボックス 2">
            <a:extLst>
              <a:ext uri="{FF2B5EF4-FFF2-40B4-BE49-F238E27FC236}">
                <a16:creationId xmlns:a16="http://schemas.microsoft.com/office/drawing/2014/main" id="{3E32FB22-B065-0F36-40B7-AFB48135942B}"/>
              </a:ext>
            </a:extLst>
          </p:cNvPr>
          <p:cNvSpPr txBox="1"/>
          <p:nvPr/>
        </p:nvSpPr>
        <p:spPr>
          <a:xfrm>
            <a:off x="5135506" y="6905033"/>
            <a:ext cx="1634419" cy="241733"/>
          </a:xfrm>
          <a:prstGeom prst="rect">
            <a:avLst/>
          </a:prstGeom>
          <a:noFill/>
        </p:spPr>
        <p:txBody>
          <a:bodyPr wrap="square" rtlCol="0">
            <a:spAutoFit/>
          </a:bodyPr>
          <a:lstStyle/>
          <a:p>
            <a:r>
              <a:rPr lang="en-US" altLang="ja-JP" sz="971" dirty="0"/>
              <a:t>50-100G</a:t>
            </a:r>
            <a:r>
              <a:rPr lang="ja-JP" altLang="en-US" sz="971" dirty="0"/>
              <a:t>バウムクーヘン</a:t>
            </a:r>
            <a:r>
              <a:rPr lang="en-US" altLang="ja-JP" sz="971" dirty="0"/>
              <a:t>.</a:t>
            </a:r>
            <a:r>
              <a:rPr lang="en-US" altLang="ja-JP" sz="971" dirty="0" err="1"/>
              <a:t>lft</a:t>
            </a:r>
            <a:endParaRPr lang="ja-JP" altLang="en-US" sz="971" dirty="0"/>
          </a:p>
        </p:txBody>
      </p:sp>
      <p:pic>
        <p:nvPicPr>
          <p:cNvPr id="18" name="図 17" descr="文字の書かれた紙&#10;&#10;自動的に生成された説明">
            <a:extLst>
              <a:ext uri="{FF2B5EF4-FFF2-40B4-BE49-F238E27FC236}">
                <a16:creationId xmlns:a16="http://schemas.microsoft.com/office/drawing/2014/main" id="{20ED3A91-316C-3D4C-2E54-3130FDB409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95231" y="5075817"/>
            <a:ext cx="3492000" cy="1718461"/>
          </a:xfrm>
          <a:prstGeom prst="rect">
            <a:avLst/>
          </a:prstGeom>
        </p:spPr>
      </p:pic>
    </p:spTree>
    <p:extLst>
      <p:ext uri="{BB962C8B-B14F-4D97-AF65-F5344CB8AC3E}">
        <p14:creationId xmlns:p14="http://schemas.microsoft.com/office/powerpoint/2010/main" val="1719748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図 34" descr="テキスト&#10;&#10;中程度の精度で自動的に生成された説明">
            <a:extLst>
              <a:ext uri="{FF2B5EF4-FFF2-40B4-BE49-F238E27FC236}">
                <a16:creationId xmlns:a16="http://schemas.microsoft.com/office/drawing/2014/main" id="{5E5F03BB-18F2-4490-BB01-3BEC77E344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6861" y="894699"/>
            <a:ext cx="1561925" cy="1620000"/>
          </a:xfrm>
          <a:prstGeom prst="rect">
            <a:avLst/>
          </a:prstGeom>
        </p:spPr>
      </p:pic>
      <p:pic>
        <p:nvPicPr>
          <p:cNvPr id="33" name="図 32" descr="文字の書かれた紙&#10;&#10;中程度の精度で自動的に生成された説明">
            <a:extLst>
              <a:ext uri="{FF2B5EF4-FFF2-40B4-BE49-F238E27FC236}">
                <a16:creationId xmlns:a16="http://schemas.microsoft.com/office/drawing/2014/main" id="{5667C7B5-BE61-49C8-A4F2-C1FB9C697C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9805" y="857287"/>
            <a:ext cx="1722610" cy="1620000"/>
          </a:xfrm>
          <a:prstGeom prst="rect">
            <a:avLst/>
          </a:prstGeom>
        </p:spPr>
      </p:pic>
      <p:pic>
        <p:nvPicPr>
          <p:cNvPr id="31" name="図 30" descr="テキスト, 手紙&#10;&#10;自動的に生成された説明">
            <a:extLst>
              <a:ext uri="{FF2B5EF4-FFF2-40B4-BE49-F238E27FC236}">
                <a16:creationId xmlns:a16="http://schemas.microsoft.com/office/drawing/2014/main" id="{DDE15391-3B7C-4861-8A9C-F4DCA9C46C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5328" y="817217"/>
            <a:ext cx="1701488" cy="1620000"/>
          </a:xfrm>
          <a:prstGeom prst="rect">
            <a:avLst/>
          </a:prstGeom>
        </p:spPr>
      </p:pic>
      <p:pic>
        <p:nvPicPr>
          <p:cNvPr id="3" name="図 2" descr="文字の書かれた紙&#10;&#10;中程度の精度で自動的に生成された説明">
            <a:extLst>
              <a:ext uri="{FF2B5EF4-FFF2-40B4-BE49-F238E27FC236}">
                <a16:creationId xmlns:a16="http://schemas.microsoft.com/office/drawing/2014/main" id="{F7812499-0AA2-4F86-9641-4511329A71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4451" y="759023"/>
            <a:ext cx="1728000" cy="1638928"/>
          </a:xfrm>
          <a:prstGeom prst="rect">
            <a:avLst/>
          </a:prstGeom>
        </p:spPr>
      </p:pic>
      <p:sp>
        <p:nvSpPr>
          <p:cNvPr id="4" name="楕円 3">
            <a:extLst>
              <a:ext uri="{FF2B5EF4-FFF2-40B4-BE49-F238E27FC236}">
                <a16:creationId xmlns:a16="http://schemas.microsoft.com/office/drawing/2014/main" id="{F0D9257E-E08D-48F3-A1C6-9E30C53C92FD}"/>
              </a:ext>
            </a:extLst>
          </p:cNvPr>
          <p:cNvSpPr/>
          <p:nvPr/>
        </p:nvSpPr>
        <p:spPr>
          <a:xfrm>
            <a:off x="668451" y="714699"/>
            <a:ext cx="1800000" cy="180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6FD62744-A210-47DC-A097-A8CC12314B1E}"/>
              </a:ext>
            </a:extLst>
          </p:cNvPr>
          <p:cNvSpPr/>
          <p:nvPr/>
        </p:nvSpPr>
        <p:spPr>
          <a:xfrm>
            <a:off x="3255051" y="714699"/>
            <a:ext cx="1800000" cy="180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楕円 5">
            <a:extLst>
              <a:ext uri="{FF2B5EF4-FFF2-40B4-BE49-F238E27FC236}">
                <a16:creationId xmlns:a16="http://schemas.microsoft.com/office/drawing/2014/main" id="{3241772D-7287-437E-8507-29631A477A52}"/>
              </a:ext>
            </a:extLst>
          </p:cNvPr>
          <p:cNvSpPr/>
          <p:nvPr/>
        </p:nvSpPr>
        <p:spPr>
          <a:xfrm>
            <a:off x="5841651" y="795235"/>
            <a:ext cx="1800000" cy="180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楕円 6">
            <a:extLst>
              <a:ext uri="{FF2B5EF4-FFF2-40B4-BE49-F238E27FC236}">
                <a16:creationId xmlns:a16="http://schemas.microsoft.com/office/drawing/2014/main" id="{CAD91CED-C6F5-44E4-A086-8271C04808A0}"/>
              </a:ext>
            </a:extLst>
          </p:cNvPr>
          <p:cNvSpPr/>
          <p:nvPr/>
        </p:nvSpPr>
        <p:spPr>
          <a:xfrm>
            <a:off x="8428251" y="795235"/>
            <a:ext cx="1800000" cy="180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53750ABB-9C48-43B5-BD6C-CF52F8567787}"/>
              </a:ext>
            </a:extLst>
          </p:cNvPr>
          <p:cNvSpPr txBox="1"/>
          <p:nvPr/>
        </p:nvSpPr>
        <p:spPr>
          <a:xfrm>
            <a:off x="662984" y="2733542"/>
            <a:ext cx="1634419" cy="241733"/>
          </a:xfrm>
          <a:prstGeom prst="rect">
            <a:avLst/>
          </a:prstGeom>
          <a:noFill/>
        </p:spPr>
        <p:txBody>
          <a:bodyPr wrap="square" rtlCol="0">
            <a:spAutoFit/>
          </a:bodyPr>
          <a:lstStyle/>
          <a:p>
            <a:r>
              <a:rPr lang="en-US" altLang="ja-JP" sz="971" dirty="0"/>
              <a:t>50-50R</a:t>
            </a:r>
            <a:r>
              <a:rPr lang="ja-JP" altLang="en-US" sz="971" dirty="0"/>
              <a:t>かき菜</a:t>
            </a:r>
            <a:r>
              <a:rPr lang="en-US" altLang="ja-JP" sz="971" dirty="0"/>
              <a:t>.</a:t>
            </a:r>
            <a:r>
              <a:rPr lang="en-US" altLang="ja-JP" sz="971" dirty="0" err="1"/>
              <a:t>lft</a:t>
            </a:r>
            <a:endParaRPr lang="ja-JP" altLang="en-US" sz="971" dirty="0"/>
          </a:p>
        </p:txBody>
      </p:sp>
      <p:sp>
        <p:nvSpPr>
          <p:cNvPr id="15" name="テキスト ボックス 14">
            <a:extLst>
              <a:ext uri="{FF2B5EF4-FFF2-40B4-BE49-F238E27FC236}">
                <a16:creationId xmlns:a16="http://schemas.microsoft.com/office/drawing/2014/main" id="{32F12A40-0B1E-4036-9533-CB40568AE184}"/>
              </a:ext>
            </a:extLst>
          </p:cNvPr>
          <p:cNvSpPr txBox="1"/>
          <p:nvPr/>
        </p:nvSpPr>
        <p:spPr>
          <a:xfrm>
            <a:off x="3255051" y="2733542"/>
            <a:ext cx="1634419" cy="241733"/>
          </a:xfrm>
          <a:prstGeom prst="rect">
            <a:avLst/>
          </a:prstGeom>
          <a:noFill/>
        </p:spPr>
        <p:txBody>
          <a:bodyPr wrap="square" rtlCol="0">
            <a:spAutoFit/>
          </a:bodyPr>
          <a:lstStyle/>
          <a:p>
            <a:r>
              <a:rPr lang="en-US" altLang="ja-JP" sz="971" dirty="0"/>
              <a:t>50-50R</a:t>
            </a:r>
            <a:r>
              <a:rPr lang="ja-JP" altLang="en-US" sz="971" dirty="0"/>
              <a:t>洋生菓子①</a:t>
            </a:r>
            <a:r>
              <a:rPr lang="en-US" altLang="ja-JP" sz="971" dirty="0"/>
              <a:t>.</a:t>
            </a:r>
            <a:r>
              <a:rPr lang="en-US" altLang="ja-JP" sz="971" dirty="0" err="1"/>
              <a:t>lft</a:t>
            </a:r>
            <a:endParaRPr lang="ja-JP" altLang="en-US" sz="971" dirty="0"/>
          </a:p>
        </p:txBody>
      </p:sp>
      <p:sp>
        <p:nvSpPr>
          <p:cNvPr id="16" name="テキスト ボックス 15">
            <a:extLst>
              <a:ext uri="{FF2B5EF4-FFF2-40B4-BE49-F238E27FC236}">
                <a16:creationId xmlns:a16="http://schemas.microsoft.com/office/drawing/2014/main" id="{6EAAD6D9-C328-4DC7-9999-6D047E598DDB}"/>
              </a:ext>
            </a:extLst>
          </p:cNvPr>
          <p:cNvSpPr txBox="1"/>
          <p:nvPr/>
        </p:nvSpPr>
        <p:spPr>
          <a:xfrm>
            <a:off x="5841651" y="2733542"/>
            <a:ext cx="1634419" cy="241733"/>
          </a:xfrm>
          <a:prstGeom prst="rect">
            <a:avLst/>
          </a:prstGeom>
          <a:noFill/>
        </p:spPr>
        <p:txBody>
          <a:bodyPr wrap="square" rtlCol="0">
            <a:spAutoFit/>
          </a:bodyPr>
          <a:lstStyle/>
          <a:p>
            <a:r>
              <a:rPr lang="en-US" altLang="ja-JP" sz="971" dirty="0"/>
              <a:t>50-50R</a:t>
            </a:r>
            <a:r>
              <a:rPr lang="ja-JP" altLang="en-US" sz="971" dirty="0"/>
              <a:t>洋生菓子②</a:t>
            </a:r>
            <a:r>
              <a:rPr lang="en-US" altLang="ja-JP" sz="971" dirty="0"/>
              <a:t>.</a:t>
            </a:r>
            <a:r>
              <a:rPr lang="en-US" altLang="ja-JP" sz="971" dirty="0" err="1"/>
              <a:t>lft</a:t>
            </a:r>
            <a:endParaRPr lang="ja-JP" altLang="en-US" sz="971" dirty="0"/>
          </a:p>
        </p:txBody>
      </p:sp>
      <p:sp>
        <p:nvSpPr>
          <p:cNvPr id="17" name="テキスト ボックス 16">
            <a:extLst>
              <a:ext uri="{FF2B5EF4-FFF2-40B4-BE49-F238E27FC236}">
                <a16:creationId xmlns:a16="http://schemas.microsoft.com/office/drawing/2014/main" id="{204526C0-861B-4FE9-AE21-D4AD546B1316}"/>
              </a:ext>
            </a:extLst>
          </p:cNvPr>
          <p:cNvSpPr txBox="1"/>
          <p:nvPr/>
        </p:nvSpPr>
        <p:spPr>
          <a:xfrm>
            <a:off x="8428251" y="2742544"/>
            <a:ext cx="1634419" cy="241733"/>
          </a:xfrm>
          <a:prstGeom prst="rect">
            <a:avLst/>
          </a:prstGeom>
          <a:noFill/>
        </p:spPr>
        <p:txBody>
          <a:bodyPr wrap="square" rtlCol="0">
            <a:spAutoFit/>
          </a:bodyPr>
          <a:lstStyle/>
          <a:p>
            <a:r>
              <a:rPr lang="en-US" altLang="ja-JP" sz="971" dirty="0"/>
              <a:t>50-50R</a:t>
            </a:r>
            <a:r>
              <a:rPr lang="ja-JP" altLang="en-US" sz="971" dirty="0"/>
              <a:t>梨</a:t>
            </a:r>
            <a:r>
              <a:rPr lang="en-US" altLang="ja-JP" sz="971" dirty="0"/>
              <a:t>.</a:t>
            </a:r>
            <a:r>
              <a:rPr lang="en-US" altLang="ja-JP" sz="971" dirty="0" err="1"/>
              <a:t>lft</a:t>
            </a:r>
            <a:endParaRPr lang="ja-JP" altLang="en-US" sz="971" dirty="0"/>
          </a:p>
        </p:txBody>
      </p:sp>
      <p:sp>
        <p:nvSpPr>
          <p:cNvPr id="2" name="テキスト ボックス 1">
            <a:extLst>
              <a:ext uri="{FF2B5EF4-FFF2-40B4-BE49-F238E27FC236}">
                <a16:creationId xmlns:a16="http://schemas.microsoft.com/office/drawing/2014/main" id="{255BB826-9935-7476-C40A-0C3D13E9DA64}"/>
              </a:ext>
            </a:extLst>
          </p:cNvPr>
          <p:cNvSpPr txBox="1"/>
          <p:nvPr/>
        </p:nvSpPr>
        <p:spPr>
          <a:xfrm>
            <a:off x="329246" y="201330"/>
            <a:ext cx="1780054" cy="417807"/>
          </a:xfrm>
          <a:prstGeom prst="rect">
            <a:avLst/>
          </a:prstGeom>
          <a:noFill/>
        </p:spPr>
        <p:txBody>
          <a:bodyPr wrap="square" rtlCol="0">
            <a:spAutoFit/>
          </a:bodyPr>
          <a:lstStyle/>
          <a:p>
            <a:r>
              <a:rPr lang="en-US" altLang="ja-JP" sz="2115" dirty="0"/>
              <a:t>50T50M</a:t>
            </a:r>
            <a:endParaRPr lang="ja-JP" altLang="en-US" sz="2115" dirty="0"/>
          </a:p>
        </p:txBody>
      </p:sp>
    </p:spTree>
    <p:extLst>
      <p:ext uri="{BB962C8B-B14F-4D97-AF65-F5344CB8AC3E}">
        <p14:creationId xmlns:p14="http://schemas.microsoft.com/office/powerpoint/2010/main" val="942756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アイコン&#10;&#10;自動的に生成された説明">
            <a:extLst>
              <a:ext uri="{FF2B5EF4-FFF2-40B4-BE49-F238E27FC236}">
                <a16:creationId xmlns:a16="http://schemas.microsoft.com/office/drawing/2014/main" id="{F3717B16-C4C1-4FD5-8B1B-45B6FA25A4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205" y="1386888"/>
            <a:ext cx="1440000" cy="1567293"/>
          </a:xfrm>
          <a:prstGeom prst="rect">
            <a:avLst/>
          </a:prstGeom>
        </p:spPr>
      </p:pic>
      <p:pic>
        <p:nvPicPr>
          <p:cNvPr id="10" name="図 9" descr="アプリケーション が含まれている画像&#10;&#10;自動的に生成された説明">
            <a:extLst>
              <a:ext uri="{FF2B5EF4-FFF2-40B4-BE49-F238E27FC236}">
                <a16:creationId xmlns:a16="http://schemas.microsoft.com/office/drawing/2014/main" id="{A502B859-1A86-4DCD-B79C-CF69BD2DFF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3846" y="1386888"/>
            <a:ext cx="1440000" cy="2131201"/>
          </a:xfrm>
          <a:prstGeom prst="rect">
            <a:avLst/>
          </a:prstGeom>
        </p:spPr>
      </p:pic>
      <p:pic>
        <p:nvPicPr>
          <p:cNvPr id="12" name="図 11" descr="図形, 正方形&#10;&#10;自動的に生成された説明">
            <a:extLst>
              <a:ext uri="{FF2B5EF4-FFF2-40B4-BE49-F238E27FC236}">
                <a16:creationId xmlns:a16="http://schemas.microsoft.com/office/drawing/2014/main" id="{DD22F546-1B28-47B4-8B39-AB52C10CC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9487" y="1386888"/>
            <a:ext cx="1797372" cy="2160000"/>
          </a:xfrm>
          <a:prstGeom prst="rect">
            <a:avLst/>
          </a:prstGeom>
        </p:spPr>
      </p:pic>
      <p:pic>
        <p:nvPicPr>
          <p:cNvPr id="14" name="図 13" descr="アイコン&#10;&#10;自動的に生成された説明">
            <a:extLst>
              <a:ext uri="{FF2B5EF4-FFF2-40B4-BE49-F238E27FC236}">
                <a16:creationId xmlns:a16="http://schemas.microsoft.com/office/drawing/2014/main" id="{F2E18B75-3F2E-4F40-97D7-666ECA63CF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8172" y="1533393"/>
            <a:ext cx="1440001" cy="215487"/>
          </a:xfrm>
          <a:prstGeom prst="rect">
            <a:avLst/>
          </a:prstGeom>
        </p:spPr>
      </p:pic>
      <p:pic>
        <p:nvPicPr>
          <p:cNvPr id="18" name="図 17" descr="文字の書かれた紙&#10;&#10;中程度の精度で自動的に生成された説明">
            <a:extLst>
              <a:ext uri="{FF2B5EF4-FFF2-40B4-BE49-F238E27FC236}">
                <a16:creationId xmlns:a16="http://schemas.microsoft.com/office/drawing/2014/main" id="{9DCC1D87-7DFA-4194-A7DD-D634E69DEF6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6705" y="1863550"/>
            <a:ext cx="1620000" cy="1572071"/>
          </a:xfrm>
          <a:prstGeom prst="rect">
            <a:avLst/>
          </a:prstGeom>
        </p:spPr>
      </p:pic>
      <p:pic>
        <p:nvPicPr>
          <p:cNvPr id="20" name="図 19" descr="テキスト が含まれている画像&#10;&#10;自動的に生成された説明">
            <a:extLst>
              <a:ext uri="{FF2B5EF4-FFF2-40B4-BE49-F238E27FC236}">
                <a16:creationId xmlns:a16="http://schemas.microsoft.com/office/drawing/2014/main" id="{ECF94C6A-E591-4D0D-B328-E47052E101B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9657" y="1860276"/>
            <a:ext cx="1251518" cy="1004027"/>
          </a:xfrm>
          <a:prstGeom prst="rect">
            <a:avLst/>
          </a:prstGeom>
        </p:spPr>
      </p:pic>
      <p:pic>
        <p:nvPicPr>
          <p:cNvPr id="22" name="図 21" descr="アイコン&#10;&#10;自動的に生成された説明">
            <a:extLst>
              <a:ext uri="{FF2B5EF4-FFF2-40B4-BE49-F238E27FC236}">
                <a16:creationId xmlns:a16="http://schemas.microsoft.com/office/drawing/2014/main" id="{0128872C-E632-44CA-88C3-5F7CD19ED2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1210" y="1507443"/>
            <a:ext cx="888412" cy="267386"/>
          </a:xfrm>
          <a:prstGeom prst="rect">
            <a:avLst/>
          </a:prstGeom>
        </p:spPr>
      </p:pic>
      <p:pic>
        <p:nvPicPr>
          <p:cNvPr id="23" name="図 22" descr="アイコン&#10;&#10;自動的に生成された説明">
            <a:extLst>
              <a:ext uri="{FF2B5EF4-FFF2-40B4-BE49-F238E27FC236}">
                <a16:creationId xmlns:a16="http://schemas.microsoft.com/office/drawing/2014/main" id="{F1C518C8-8967-4647-8566-6E12340FC6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89640" y="1481494"/>
            <a:ext cx="888412" cy="267386"/>
          </a:xfrm>
          <a:prstGeom prst="rect">
            <a:avLst/>
          </a:prstGeom>
        </p:spPr>
      </p:pic>
      <p:pic>
        <p:nvPicPr>
          <p:cNvPr id="25" name="図 24" descr="文字の書かれた紙&#10;&#10;自動的に生成された説明">
            <a:extLst>
              <a:ext uri="{FF2B5EF4-FFF2-40B4-BE49-F238E27FC236}">
                <a16:creationId xmlns:a16="http://schemas.microsoft.com/office/drawing/2014/main" id="{41482F82-ACA6-4F2E-9BD1-F5F157142A3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07005" y="1853011"/>
            <a:ext cx="1272731" cy="1567294"/>
          </a:xfrm>
          <a:prstGeom prst="rect">
            <a:avLst/>
          </a:prstGeom>
        </p:spPr>
      </p:pic>
      <p:sp>
        <p:nvSpPr>
          <p:cNvPr id="26" name="テキスト ボックス 25">
            <a:extLst>
              <a:ext uri="{FF2B5EF4-FFF2-40B4-BE49-F238E27FC236}">
                <a16:creationId xmlns:a16="http://schemas.microsoft.com/office/drawing/2014/main" id="{17A52225-33AB-4DFD-A411-E969DCD3949B}"/>
              </a:ext>
            </a:extLst>
          </p:cNvPr>
          <p:cNvSpPr txBox="1"/>
          <p:nvPr/>
        </p:nvSpPr>
        <p:spPr>
          <a:xfrm>
            <a:off x="329246" y="6886575"/>
            <a:ext cx="9486900" cy="307777"/>
          </a:xfrm>
          <a:prstGeom prst="rect">
            <a:avLst/>
          </a:prstGeom>
          <a:noFill/>
        </p:spPr>
        <p:txBody>
          <a:bodyPr wrap="square" rtlCol="0">
            <a:spAutoFit/>
          </a:bodyPr>
          <a:lstStyle/>
          <a:p>
            <a:r>
              <a:rPr kumimoji="1" lang="en-US" altLang="ja-JP" sz="1400" dirty="0">
                <a:solidFill>
                  <a:srgbClr val="FF0000"/>
                </a:solidFill>
              </a:rPr>
              <a:t>※</a:t>
            </a:r>
            <a:r>
              <a:rPr kumimoji="1" lang="ja-JP" altLang="en-US" sz="1400" dirty="0">
                <a:solidFill>
                  <a:srgbClr val="FF0000"/>
                </a:solidFill>
              </a:rPr>
              <a:t>プリンターで印字できるのは黒一色となります。</a:t>
            </a:r>
            <a:r>
              <a:rPr kumimoji="1" lang="en-US" altLang="ja-JP" sz="1400" dirty="0">
                <a:solidFill>
                  <a:srgbClr val="FF0000"/>
                </a:solidFill>
              </a:rPr>
              <a:t>(</a:t>
            </a:r>
            <a:r>
              <a:rPr kumimoji="1" lang="ja-JP" altLang="en-US" sz="1400" dirty="0">
                <a:solidFill>
                  <a:srgbClr val="FF0000"/>
                </a:solidFill>
              </a:rPr>
              <a:t>カラー部分は事前印刷です</a:t>
            </a:r>
            <a:r>
              <a:rPr kumimoji="1" lang="en-US" altLang="ja-JP" sz="1400" dirty="0">
                <a:solidFill>
                  <a:srgbClr val="FF0000"/>
                </a:solidFill>
              </a:rPr>
              <a:t>)</a:t>
            </a:r>
            <a:endParaRPr kumimoji="1" lang="ja-JP" altLang="en-US" sz="1400" dirty="0">
              <a:solidFill>
                <a:srgbClr val="FF0000"/>
              </a:solidFill>
            </a:endParaRPr>
          </a:p>
        </p:txBody>
      </p:sp>
      <p:sp>
        <p:nvSpPr>
          <p:cNvPr id="13" name="テキスト ボックス 12">
            <a:extLst>
              <a:ext uri="{FF2B5EF4-FFF2-40B4-BE49-F238E27FC236}">
                <a16:creationId xmlns:a16="http://schemas.microsoft.com/office/drawing/2014/main" id="{58E566CE-0318-E7B0-E0F9-88332103B205}"/>
              </a:ext>
            </a:extLst>
          </p:cNvPr>
          <p:cNvSpPr txBox="1"/>
          <p:nvPr/>
        </p:nvSpPr>
        <p:spPr>
          <a:xfrm>
            <a:off x="329246" y="820455"/>
            <a:ext cx="1780054" cy="417807"/>
          </a:xfrm>
          <a:prstGeom prst="rect">
            <a:avLst/>
          </a:prstGeom>
          <a:noFill/>
        </p:spPr>
        <p:txBody>
          <a:bodyPr wrap="square" rtlCol="0">
            <a:spAutoFit/>
          </a:bodyPr>
          <a:lstStyle/>
          <a:p>
            <a:r>
              <a:rPr lang="en-US" altLang="ja-JP" sz="2115" dirty="0"/>
              <a:t>40T43M</a:t>
            </a:r>
            <a:endParaRPr lang="ja-JP" altLang="en-US" sz="2115" dirty="0"/>
          </a:p>
        </p:txBody>
      </p:sp>
      <p:sp>
        <p:nvSpPr>
          <p:cNvPr id="15" name="テキスト ボックス 14">
            <a:extLst>
              <a:ext uri="{FF2B5EF4-FFF2-40B4-BE49-F238E27FC236}">
                <a16:creationId xmlns:a16="http://schemas.microsoft.com/office/drawing/2014/main" id="{1720AD96-3AB8-C77B-73C4-A0A4EFE0857D}"/>
              </a:ext>
            </a:extLst>
          </p:cNvPr>
          <p:cNvSpPr txBox="1"/>
          <p:nvPr/>
        </p:nvSpPr>
        <p:spPr>
          <a:xfrm>
            <a:off x="3246755" y="813000"/>
            <a:ext cx="1780054" cy="417807"/>
          </a:xfrm>
          <a:prstGeom prst="rect">
            <a:avLst/>
          </a:prstGeom>
          <a:noFill/>
        </p:spPr>
        <p:txBody>
          <a:bodyPr wrap="square" rtlCol="0">
            <a:spAutoFit/>
          </a:bodyPr>
          <a:lstStyle/>
          <a:p>
            <a:r>
              <a:rPr lang="en-US" altLang="ja-JP" sz="2115" dirty="0"/>
              <a:t>40T60M</a:t>
            </a:r>
            <a:endParaRPr lang="ja-JP" altLang="en-US" sz="2115" dirty="0"/>
          </a:p>
        </p:txBody>
      </p:sp>
      <p:sp>
        <p:nvSpPr>
          <p:cNvPr id="16" name="テキスト ボックス 15">
            <a:extLst>
              <a:ext uri="{FF2B5EF4-FFF2-40B4-BE49-F238E27FC236}">
                <a16:creationId xmlns:a16="http://schemas.microsoft.com/office/drawing/2014/main" id="{E2A046A1-3B52-8FAF-A5C1-26B0814F48EA}"/>
              </a:ext>
            </a:extLst>
          </p:cNvPr>
          <p:cNvSpPr txBox="1"/>
          <p:nvPr/>
        </p:nvSpPr>
        <p:spPr>
          <a:xfrm>
            <a:off x="6164265" y="814555"/>
            <a:ext cx="1780054" cy="417807"/>
          </a:xfrm>
          <a:prstGeom prst="rect">
            <a:avLst/>
          </a:prstGeom>
          <a:noFill/>
        </p:spPr>
        <p:txBody>
          <a:bodyPr wrap="square" rtlCol="0">
            <a:spAutoFit/>
          </a:bodyPr>
          <a:lstStyle/>
          <a:p>
            <a:r>
              <a:rPr lang="en-US" altLang="ja-JP" sz="2115" dirty="0"/>
              <a:t>50T60M</a:t>
            </a:r>
            <a:endParaRPr lang="ja-JP" altLang="en-US" sz="2115" dirty="0"/>
          </a:p>
        </p:txBody>
      </p:sp>
      <p:sp>
        <p:nvSpPr>
          <p:cNvPr id="17" name="テキスト ボックス 16">
            <a:extLst>
              <a:ext uri="{FF2B5EF4-FFF2-40B4-BE49-F238E27FC236}">
                <a16:creationId xmlns:a16="http://schemas.microsoft.com/office/drawing/2014/main" id="{8689BF00-E9F9-AC83-0A0E-43ECDDAD5EAF}"/>
              </a:ext>
            </a:extLst>
          </p:cNvPr>
          <p:cNvSpPr txBox="1"/>
          <p:nvPr/>
        </p:nvSpPr>
        <p:spPr>
          <a:xfrm>
            <a:off x="438205" y="3119507"/>
            <a:ext cx="1634419" cy="241733"/>
          </a:xfrm>
          <a:prstGeom prst="rect">
            <a:avLst/>
          </a:prstGeom>
          <a:noFill/>
        </p:spPr>
        <p:txBody>
          <a:bodyPr wrap="square" rtlCol="0">
            <a:spAutoFit/>
          </a:bodyPr>
          <a:lstStyle/>
          <a:p>
            <a:r>
              <a:rPr lang="en-US" altLang="ja-JP" sz="971" dirty="0"/>
              <a:t>40-43S</a:t>
            </a:r>
            <a:r>
              <a:rPr lang="ja-JP" altLang="en-US" sz="971" dirty="0"/>
              <a:t>要冷蔵</a:t>
            </a:r>
            <a:r>
              <a:rPr lang="en-US" altLang="ja-JP" sz="971" dirty="0"/>
              <a:t>.lft</a:t>
            </a:r>
            <a:endParaRPr lang="ja-JP" altLang="en-US" sz="971" dirty="0"/>
          </a:p>
        </p:txBody>
      </p:sp>
      <p:sp>
        <p:nvSpPr>
          <p:cNvPr id="19" name="テキスト ボックス 18">
            <a:extLst>
              <a:ext uri="{FF2B5EF4-FFF2-40B4-BE49-F238E27FC236}">
                <a16:creationId xmlns:a16="http://schemas.microsoft.com/office/drawing/2014/main" id="{36353EC3-335C-2DE4-2468-32185088A610}"/>
              </a:ext>
            </a:extLst>
          </p:cNvPr>
          <p:cNvSpPr txBox="1"/>
          <p:nvPr/>
        </p:nvSpPr>
        <p:spPr>
          <a:xfrm>
            <a:off x="3344976" y="3716669"/>
            <a:ext cx="1634419" cy="241733"/>
          </a:xfrm>
          <a:prstGeom prst="rect">
            <a:avLst/>
          </a:prstGeom>
          <a:noFill/>
        </p:spPr>
        <p:txBody>
          <a:bodyPr wrap="square" rtlCol="0">
            <a:spAutoFit/>
          </a:bodyPr>
          <a:lstStyle/>
          <a:p>
            <a:r>
              <a:rPr lang="en-US" altLang="ja-JP" sz="971" dirty="0"/>
              <a:t>40-60S</a:t>
            </a:r>
            <a:r>
              <a:rPr lang="ja-JP" altLang="en-US" sz="971" dirty="0"/>
              <a:t>要冷蔵</a:t>
            </a:r>
            <a:r>
              <a:rPr lang="en-US" altLang="ja-JP" sz="971" dirty="0"/>
              <a:t>.lft</a:t>
            </a:r>
            <a:endParaRPr lang="ja-JP" altLang="en-US" sz="971" dirty="0"/>
          </a:p>
        </p:txBody>
      </p:sp>
      <p:sp>
        <p:nvSpPr>
          <p:cNvPr id="21" name="テキスト ボックス 20">
            <a:extLst>
              <a:ext uri="{FF2B5EF4-FFF2-40B4-BE49-F238E27FC236}">
                <a16:creationId xmlns:a16="http://schemas.microsoft.com/office/drawing/2014/main" id="{70A7775F-C5CE-D3E4-954F-6FC2479CE5E5}"/>
              </a:ext>
            </a:extLst>
          </p:cNvPr>
          <p:cNvSpPr txBox="1"/>
          <p:nvPr/>
        </p:nvSpPr>
        <p:spPr>
          <a:xfrm>
            <a:off x="6211883" y="3752595"/>
            <a:ext cx="1634419" cy="241733"/>
          </a:xfrm>
          <a:prstGeom prst="rect">
            <a:avLst/>
          </a:prstGeom>
          <a:noFill/>
        </p:spPr>
        <p:txBody>
          <a:bodyPr wrap="square" rtlCol="0">
            <a:spAutoFit/>
          </a:bodyPr>
          <a:lstStyle/>
          <a:p>
            <a:r>
              <a:rPr lang="en-US" altLang="ja-JP" sz="971" dirty="0"/>
              <a:t>50-60S</a:t>
            </a:r>
            <a:r>
              <a:rPr lang="ja-JP" altLang="en-US" sz="971" dirty="0"/>
              <a:t>クロワッサン</a:t>
            </a:r>
            <a:r>
              <a:rPr lang="en-US" altLang="ja-JP" sz="971" dirty="0"/>
              <a:t>.lft</a:t>
            </a:r>
            <a:endParaRPr lang="ja-JP" altLang="en-US" sz="971" dirty="0"/>
          </a:p>
        </p:txBody>
      </p:sp>
      <p:sp>
        <p:nvSpPr>
          <p:cNvPr id="3" name="四角形: 角を丸くする 2">
            <a:extLst>
              <a:ext uri="{FF2B5EF4-FFF2-40B4-BE49-F238E27FC236}">
                <a16:creationId xmlns:a16="http://schemas.microsoft.com/office/drawing/2014/main" id="{42CC13AB-027F-7BCF-962D-FF7887272CA9}"/>
              </a:ext>
            </a:extLst>
          </p:cNvPr>
          <p:cNvSpPr/>
          <p:nvPr/>
        </p:nvSpPr>
        <p:spPr>
          <a:xfrm>
            <a:off x="388831" y="296208"/>
            <a:ext cx="2857924" cy="4176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スターサーマルラベル</a:t>
            </a:r>
          </a:p>
        </p:txBody>
      </p:sp>
    </p:spTree>
    <p:extLst>
      <p:ext uri="{BB962C8B-B14F-4D97-AF65-F5344CB8AC3E}">
        <p14:creationId xmlns:p14="http://schemas.microsoft.com/office/powerpoint/2010/main" val="1012747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9E368C40-0E48-D862-3650-7A07B766ED6C}"/>
              </a:ext>
            </a:extLst>
          </p:cNvPr>
          <p:cNvSpPr/>
          <p:nvPr/>
        </p:nvSpPr>
        <p:spPr>
          <a:xfrm>
            <a:off x="518886" y="1661811"/>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1422A18B-9F34-13F5-DEAF-3E99AE65AEF9}"/>
              </a:ext>
            </a:extLst>
          </p:cNvPr>
          <p:cNvSpPr txBox="1"/>
          <p:nvPr/>
        </p:nvSpPr>
        <p:spPr>
          <a:xfrm>
            <a:off x="392669" y="1042728"/>
            <a:ext cx="1780054" cy="417807"/>
          </a:xfrm>
          <a:prstGeom prst="rect">
            <a:avLst/>
          </a:prstGeom>
          <a:noFill/>
        </p:spPr>
        <p:txBody>
          <a:bodyPr wrap="square" rtlCol="0">
            <a:spAutoFit/>
          </a:bodyPr>
          <a:lstStyle/>
          <a:p>
            <a:r>
              <a:rPr lang="en-US" altLang="ja-JP" sz="2115" dirty="0"/>
              <a:t>30T20PE</a:t>
            </a:r>
            <a:endParaRPr lang="ja-JP" altLang="en-US" sz="2115" dirty="0"/>
          </a:p>
        </p:txBody>
      </p:sp>
      <p:sp>
        <p:nvSpPr>
          <p:cNvPr id="4" name="正方形/長方形 3">
            <a:extLst>
              <a:ext uri="{FF2B5EF4-FFF2-40B4-BE49-F238E27FC236}">
                <a16:creationId xmlns:a16="http://schemas.microsoft.com/office/drawing/2014/main" id="{BAF9DBA3-D9AB-CE93-0A4D-8122B01A46D8}"/>
              </a:ext>
            </a:extLst>
          </p:cNvPr>
          <p:cNvSpPr/>
          <p:nvPr/>
        </p:nvSpPr>
        <p:spPr>
          <a:xfrm>
            <a:off x="3469591" y="1650768"/>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正方形/長方形 4">
            <a:extLst>
              <a:ext uri="{FF2B5EF4-FFF2-40B4-BE49-F238E27FC236}">
                <a16:creationId xmlns:a16="http://schemas.microsoft.com/office/drawing/2014/main" id="{BA1DDE4F-3053-334E-D364-EDCD87BC1F79}"/>
              </a:ext>
            </a:extLst>
          </p:cNvPr>
          <p:cNvSpPr/>
          <p:nvPr/>
        </p:nvSpPr>
        <p:spPr>
          <a:xfrm>
            <a:off x="5175164" y="1648174"/>
            <a:ext cx="1440000" cy="154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099BDB29-60EC-1207-FDDB-752B70D88A1C}"/>
              </a:ext>
            </a:extLst>
          </p:cNvPr>
          <p:cNvSpPr txBox="1"/>
          <p:nvPr/>
        </p:nvSpPr>
        <p:spPr>
          <a:xfrm>
            <a:off x="3444805" y="1024662"/>
            <a:ext cx="1780054" cy="417807"/>
          </a:xfrm>
          <a:prstGeom prst="rect">
            <a:avLst/>
          </a:prstGeom>
          <a:noFill/>
        </p:spPr>
        <p:txBody>
          <a:bodyPr wrap="square" rtlCol="0">
            <a:spAutoFit/>
          </a:bodyPr>
          <a:lstStyle/>
          <a:p>
            <a:r>
              <a:rPr lang="en-US" altLang="ja-JP" sz="2115" dirty="0"/>
              <a:t>40T43PE</a:t>
            </a:r>
            <a:endParaRPr lang="ja-JP" altLang="en-US" sz="2115" dirty="0"/>
          </a:p>
        </p:txBody>
      </p:sp>
      <p:sp>
        <p:nvSpPr>
          <p:cNvPr id="7" name="テキスト ボックス 6">
            <a:extLst>
              <a:ext uri="{FF2B5EF4-FFF2-40B4-BE49-F238E27FC236}">
                <a16:creationId xmlns:a16="http://schemas.microsoft.com/office/drawing/2014/main" id="{16F6091E-30AD-7D95-7341-8FF9625F66CB}"/>
              </a:ext>
            </a:extLst>
          </p:cNvPr>
          <p:cNvSpPr txBox="1"/>
          <p:nvPr/>
        </p:nvSpPr>
        <p:spPr>
          <a:xfrm>
            <a:off x="465487" y="2595841"/>
            <a:ext cx="1634419" cy="241733"/>
          </a:xfrm>
          <a:prstGeom prst="rect">
            <a:avLst/>
          </a:prstGeom>
          <a:noFill/>
        </p:spPr>
        <p:txBody>
          <a:bodyPr wrap="square" rtlCol="0">
            <a:spAutoFit/>
          </a:bodyPr>
          <a:lstStyle/>
          <a:p>
            <a:r>
              <a:rPr lang="en-US" altLang="ja-JP" sz="971" dirty="0"/>
              <a:t>30-20PE</a:t>
            </a:r>
            <a:r>
              <a:rPr lang="ja-JP" altLang="en-US" sz="971" dirty="0"/>
              <a:t>生菓子</a:t>
            </a:r>
            <a:r>
              <a:rPr lang="en-US" altLang="ja-JP" sz="971" dirty="0"/>
              <a:t>.</a:t>
            </a:r>
            <a:r>
              <a:rPr lang="en-US" altLang="ja-JP" sz="971" dirty="0" err="1"/>
              <a:t>lft</a:t>
            </a:r>
            <a:endParaRPr lang="ja-JP" altLang="en-US" sz="971" dirty="0"/>
          </a:p>
        </p:txBody>
      </p:sp>
      <p:sp>
        <p:nvSpPr>
          <p:cNvPr id="8" name="テキスト ボックス 7">
            <a:extLst>
              <a:ext uri="{FF2B5EF4-FFF2-40B4-BE49-F238E27FC236}">
                <a16:creationId xmlns:a16="http://schemas.microsoft.com/office/drawing/2014/main" id="{FDB11833-F5AB-2812-BF66-B979F62BFC71}"/>
              </a:ext>
            </a:extLst>
          </p:cNvPr>
          <p:cNvSpPr txBox="1"/>
          <p:nvPr/>
        </p:nvSpPr>
        <p:spPr>
          <a:xfrm>
            <a:off x="3441973" y="3456267"/>
            <a:ext cx="1634419" cy="241733"/>
          </a:xfrm>
          <a:prstGeom prst="rect">
            <a:avLst/>
          </a:prstGeom>
          <a:noFill/>
        </p:spPr>
        <p:txBody>
          <a:bodyPr wrap="square" rtlCol="0">
            <a:spAutoFit/>
          </a:bodyPr>
          <a:lstStyle/>
          <a:p>
            <a:r>
              <a:rPr lang="en-US" altLang="ja-JP" sz="971" dirty="0"/>
              <a:t>40-43PE</a:t>
            </a:r>
            <a:r>
              <a:rPr lang="ja-JP" altLang="en-US" sz="971" dirty="0"/>
              <a:t>洋生菓子</a:t>
            </a:r>
            <a:r>
              <a:rPr lang="en-US" altLang="ja-JP" sz="971" dirty="0"/>
              <a:t>.</a:t>
            </a:r>
            <a:r>
              <a:rPr lang="en-US" altLang="ja-JP" sz="971" dirty="0" err="1"/>
              <a:t>lft</a:t>
            </a:r>
            <a:endParaRPr lang="ja-JP" altLang="en-US" sz="971" dirty="0"/>
          </a:p>
        </p:txBody>
      </p:sp>
      <p:sp>
        <p:nvSpPr>
          <p:cNvPr id="9" name="テキスト ボックス 8">
            <a:extLst>
              <a:ext uri="{FF2B5EF4-FFF2-40B4-BE49-F238E27FC236}">
                <a16:creationId xmlns:a16="http://schemas.microsoft.com/office/drawing/2014/main" id="{7328B8B2-1C3E-FD26-1D51-F9898DF8CDD3}"/>
              </a:ext>
            </a:extLst>
          </p:cNvPr>
          <p:cNvSpPr txBox="1"/>
          <p:nvPr/>
        </p:nvSpPr>
        <p:spPr>
          <a:xfrm>
            <a:off x="5191193" y="3442716"/>
            <a:ext cx="1634419" cy="241733"/>
          </a:xfrm>
          <a:prstGeom prst="rect">
            <a:avLst/>
          </a:prstGeom>
          <a:noFill/>
        </p:spPr>
        <p:txBody>
          <a:bodyPr wrap="square" rtlCol="0">
            <a:spAutoFit/>
          </a:bodyPr>
          <a:lstStyle/>
          <a:p>
            <a:r>
              <a:rPr lang="en-US" altLang="ja-JP" sz="971" dirty="0"/>
              <a:t>40-43PE</a:t>
            </a:r>
            <a:r>
              <a:rPr lang="ja-JP" altLang="en-US" sz="971" dirty="0"/>
              <a:t>マカロン</a:t>
            </a:r>
            <a:r>
              <a:rPr lang="en-US" altLang="ja-JP" sz="971" dirty="0"/>
              <a:t>.</a:t>
            </a:r>
            <a:r>
              <a:rPr lang="en-US" altLang="ja-JP" sz="971" dirty="0" err="1"/>
              <a:t>lft</a:t>
            </a:r>
            <a:endParaRPr lang="ja-JP" altLang="en-US" sz="971" dirty="0"/>
          </a:p>
        </p:txBody>
      </p:sp>
      <p:sp>
        <p:nvSpPr>
          <p:cNvPr id="10" name="正方形/長方形 9">
            <a:extLst>
              <a:ext uri="{FF2B5EF4-FFF2-40B4-BE49-F238E27FC236}">
                <a16:creationId xmlns:a16="http://schemas.microsoft.com/office/drawing/2014/main" id="{2F110535-8D0D-31CF-FDE3-790CED52D633}"/>
              </a:ext>
            </a:extLst>
          </p:cNvPr>
          <p:cNvSpPr/>
          <p:nvPr/>
        </p:nvSpPr>
        <p:spPr>
          <a:xfrm>
            <a:off x="1851007" y="1668152"/>
            <a:ext cx="1080000" cy="72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1" name="図 10" descr="挿絵 が含まれている画像&#10;&#10;自動的に生成された説明">
            <a:extLst>
              <a:ext uri="{FF2B5EF4-FFF2-40B4-BE49-F238E27FC236}">
                <a16:creationId xmlns:a16="http://schemas.microsoft.com/office/drawing/2014/main" id="{D23E2EC8-51F8-7412-5580-3FDEB82F36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9744" y="1708885"/>
            <a:ext cx="969901" cy="648000"/>
          </a:xfrm>
          <a:prstGeom prst="rect">
            <a:avLst/>
          </a:prstGeom>
        </p:spPr>
      </p:pic>
      <p:sp>
        <p:nvSpPr>
          <p:cNvPr id="12" name="テキスト ボックス 11">
            <a:extLst>
              <a:ext uri="{FF2B5EF4-FFF2-40B4-BE49-F238E27FC236}">
                <a16:creationId xmlns:a16="http://schemas.microsoft.com/office/drawing/2014/main" id="{A16183F6-7A10-D9BE-CA40-E761AB9B760C}"/>
              </a:ext>
            </a:extLst>
          </p:cNvPr>
          <p:cNvSpPr txBox="1"/>
          <p:nvPr/>
        </p:nvSpPr>
        <p:spPr>
          <a:xfrm>
            <a:off x="1845941" y="2595840"/>
            <a:ext cx="1634419" cy="241733"/>
          </a:xfrm>
          <a:prstGeom prst="rect">
            <a:avLst/>
          </a:prstGeom>
          <a:noFill/>
        </p:spPr>
        <p:txBody>
          <a:bodyPr wrap="square" rtlCol="0">
            <a:spAutoFit/>
          </a:bodyPr>
          <a:lstStyle/>
          <a:p>
            <a:r>
              <a:rPr lang="en-US" altLang="ja-JP" sz="971" dirty="0"/>
              <a:t>30-20PE</a:t>
            </a:r>
            <a:r>
              <a:rPr lang="ja-JP" altLang="en-US" sz="971" dirty="0"/>
              <a:t>牛</a:t>
            </a:r>
            <a:r>
              <a:rPr lang="en-US" altLang="ja-JP" sz="971" dirty="0"/>
              <a:t>.</a:t>
            </a:r>
            <a:r>
              <a:rPr lang="en-US" altLang="ja-JP" sz="971" dirty="0" err="1"/>
              <a:t>lft</a:t>
            </a:r>
            <a:endParaRPr lang="ja-JP" altLang="en-US" sz="971" dirty="0"/>
          </a:p>
        </p:txBody>
      </p:sp>
      <p:sp>
        <p:nvSpPr>
          <p:cNvPr id="13" name="正方形/長方形 12">
            <a:extLst>
              <a:ext uri="{FF2B5EF4-FFF2-40B4-BE49-F238E27FC236}">
                <a16:creationId xmlns:a16="http://schemas.microsoft.com/office/drawing/2014/main" id="{28120191-FF52-FD9D-F082-62B33E722C52}"/>
              </a:ext>
            </a:extLst>
          </p:cNvPr>
          <p:cNvSpPr/>
          <p:nvPr/>
        </p:nvSpPr>
        <p:spPr>
          <a:xfrm>
            <a:off x="7151673" y="1648174"/>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id="{660D9BB5-8838-9F25-8A7B-40E29A61F17D}"/>
              </a:ext>
            </a:extLst>
          </p:cNvPr>
          <p:cNvSpPr/>
          <p:nvPr/>
        </p:nvSpPr>
        <p:spPr>
          <a:xfrm>
            <a:off x="8857246" y="1636706"/>
            <a:ext cx="1440000" cy="216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2057EB79-4730-859C-738B-828590BCC4D8}"/>
              </a:ext>
            </a:extLst>
          </p:cNvPr>
          <p:cNvSpPr txBox="1"/>
          <p:nvPr/>
        </p:nvSpPr>
        <p:spPr>
          <a:xfrm>
            <a:off x="7064078" y="1023213"/>
            <a:ext cx="1780054" cy="417807"/>
          </a:xfrm>
          <a:prstGeom prst="rect">
            <a:avLst/>
          </a:prstGeom>
          <a:noFill/>
        </p:spPr>
        <p:txBody>
          <a:bodyPr wrap="square" rtlCol="0">
            <a:spAutoFit/>
          </a:bodyPr>
          <a:lstStyle/>
          <a:p>
            <a:r>
              <a:rPr lang="en-US" altLang="ja-JP" sz="2115" dirty="0"/>
              <a:t>40T60PE</a:t>
            </a:r>
            <a:endParaRPr lang="ja-JP" altLang="en-US" sz="2115" dirty="0"/>
          </a:p>
        </p:txBody>
      </p:sp>
      <p:sp>
        <p:nvSpPr>
          <p:cNvPr id="16" name="テキスト ボックス 15">
            <a:extLst>
              <a:ext uri="{FF2B5EF4-FFF2-40B4-BE49-F238E27FC236}">
                <a16:creationId xmlns:a16="http://schemas.microsoft.com/office/drawing/2014/main" id="{6AACFA2F-86DC-6E1C-D058-05C8DB9CEEF1}"/>
              </a:ext>
            </a:extLst>
          </p:cNvPr>
          <p:cNvSpPr txBox="1"/>
          <p:nvPr/>
        </p:nvSpPr>
        <p:spPr>
          <a:xfrm>
            <a:off x="7101194" y="4090416"/>
            <a:ext cx="1793224" cy="241733"/>
          </a:xfrm>
          <a:prstGeom prst="rect">
            <a:avLst/>
          </a:prstGeom>
          <a:noFill/>
        </p:spPr>
        <p:txBody>
          <a:bodyPr wrap="square" rtlCol="0">
            <a:spAutoFit/>
          </a:bodyPr>
          <a:lstStyle/>
          <a:p>
            <a:r>
              <a:rPr lang="en-US" altLang="ja-JP" sz="971" dirty="0"/>
              <a:t>40-60PE</a:t>
            </a:r>
            <a:r>
              <a:rPr lang="ja-JP" altLang="en-US" sz="971" dirty="0"/>
              <a:t>パウンドケーキ①</a:t>
            </a:r>
            <a:r>
              <a:rPr lang="en-US" altLang="ja-JP" sz="971" dirty="0"/>
              <a:t>.</a:t>
            </a:r>
            <a:r>
              <a:rPr lang="en-US" altLang="ja-JP" sz="971" dirty="0" err="1"/>
              <a:t>lft</a:t>
            </a:r>
            <a:endParaRPr lang="ja-JP" altLang="en-US" sz="971" dirty="0"/>
          </a:p>
        </p:txBody>
      </p:sp>
      <p:sp>
        <p:nvSpPr>
          <p:cNvPr id="17" name="テキスト ボックス 16">
            <a:extLst>
              <a:ext uri="{FF2B5EF4-FFF2-40B4-BE49-F238E27FC236}">
                <a16:creationId xmlns:a16="http://schemas.microsoft.com/office/drawing/2014/main" id="{DEB22210-3BE4-139B-C8F1-7D0D669B8436}"/>
              </a:ext>
            </a:extLst>
          </p:cNvPr>
          <p:cNvSpPr txBox="1"/>
          <p:nvPr/>
        </p:nvSpPr>
        <p:spPr>
          <a:xfrm>
            <a:off x="8844132" y="4090415"/>
            <a:ext cx="1780054" cy="241733"/>
          </a:xfrm>
          <a:prstGeom prst="rect">
            <a:avLst/>
          </a:prstGeom>
          <a:noFill/>
        </p:spPr>
        <p:txBody>
          <a:bodyPr wrap="square" rtlCol="0">
            <a:spAutoFit/>
          </a:bodyPr>
          <a:lstStyle/>
          <a:p>
            <a:r>
              <a:rPr lang="en-US" altLang="ja-JP" sz="971" dirty="0"/>
              <a:t>40-60PE</a:t>
            </a:r>
            <a:r>
              <a:rPr lang="ja-JP" altLang="en-US" sz="971" dirty="0"/>
              <a:t>パウンドケーキ②</a:t>
            </a:r>
            <a:r>
              <a:rPr lang="en-US" altLang="ja-JP" sz="971" dirty="0"/>
              <a:t>.lft</a:t>
            </a:r>
            <a:endParaRPr lang="ja-JP" altLang="en-US" sz="971" dirty="0"/>
          </a:p>
        </p:txBody>
      </p:sp>
      <p:pic>
        <p:nvPicPr>
          <p:cNvPr id="18" name="図 17">
            <a:extLst>
              <a:ext uri="{FF2B5EF4-FFF2-40B4-BE49-F238E27FC236}">
                <a16:creationId xmlns:a16="http://schemas.microsoft.com/office/drawing/2014/main" id="{286E353E-DC0D-ADE4-44C3-495028921B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1068" y="1722120"/>
            <a:ext cx="1368000" cy="1413245"/>
          </a:xfrm>
          <a:prstGeom prst="rect">
            <a:avLst/>
          </a:prstGeom>
        </p:spPr>
      </p:pic>
      <p:pic>
        <p:nvPicPr>
          <p:cNvPr id="19" name="図 18" descr="テキスト, 手紙&#10;&#10;自動的に生成された説明">
            <a:extLst>
              <a:ext uri="{FF2B5EF4-FFF2-40B4-BE49-F238E27FC236}">
                <a16:creationId xmlns:a16="http://schemas.microsoft.com/office/drawing/2014/main" id="{C88B85F0-DF3E-83B6-FBB6-645E175BD5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0536" y="1721868"/>
            <a:ext cx="1404000" cy="1417956"/>
          </a:xfrm>
          <a:prstGeom prst="rect">
            <a:avLst/>
          </a:prstGeom>
        </p:spPr>
      </p:pic>
      <p:pic>
        <p:nvPicPr>
          <p:cNvPr id="20" name="図 19" descr="テキスト&#10;&#10;自動的に生成された説明">
            <a:extLst>
              <a:ext uri="{FF2B5EF4-FFF2-40B4-BE49-F238E27FC236}">
                <a16:creationId xmlns:a16="http://schemas.microsoft.com/office/drawing/2014/main" id="{365786F3-30E9-DA98-A731-7DEFD4D787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872" y="1692547"/>
            <a:ext cx="1008000" cy="670545"/>
          </a:xfrm>
          <a:prstGeom prst="rect">
            <a:avLst/>
          </a:prstGeom>
        </p:spPr>
      </p:pic>
      <p:pic>
        <p:nvPicPr>
          <p:cNvPr id="21" name="図 20" descr="文字の書かれた紙&#10;&#10;中程度の精度で自動的に生成された説明">
            <a:extLst>
              <a:ext uri="{FF2B5EF4-FFF2-40B4-BE49-F238E27FC236}">
                <a16:creationId xmlns:a16="http://schemas.microsoft.com/office/drawing/2014/main" id="{DD61AC3E-825B-B31E-9C5B-541C24D3E9C7}"/>
              </a:ext>
            </a:extLst>
          </p:cNvPr>
          <p:cNvPicPr>
            <a:picLocks noChangeAspect="1"/>
          </p:cNvPicPr>
          <p:nvPr/>
        </p:nvPicPr>
        <p:blipFill rotWithShape="1">
          <a:blip r:embed="rId6">
            <a:extLst>
              <a:ext uri="{28A0092B-C50C-407E-A947-70E740481C1C}">
                <a14:useLocalDpi xmlns:a14="http://schemas.microsoft.com/office/drawing/2010/main" val="0"/>
              </a:ext>
            </a:extLst>
          </a:blip>
          <a:srcRect r="1695"/>
          <a:stretch/>
        </p:blipFill>
        <p:spPr>
          <a:xfrm>
            <a:off x="7176903" y="1689915"/>
            <a:ext cx="1388947" cy="2088000"/>
          </a:xfrm>
          <a:prstGeom prst="rect">
            <a:avLst/>
          </a:prstGeom>
        </p:spPr>
      </p:pic>
      <p:pic>
        <p:nvPicPr>
          <p:cNvPr id="22" name="図 21" descr="文字の書かれた紙&#10;&#10;中程度の精度で自動的に生成された説明">
            <a:extLst>
              <a:ext uri="{FF2B5EF4-FFF2-40B4-BE49-F238E27FC236}">
                <a16:creationId xmlns:a16="http://schemas.microsoft.com/office/drawing/2014/main" id="{A270353E-C02C-9A97-6CFD-B2D23E3851E9}"/>
              </a:ext>
            </a:extLst>
          </p:cNvPr>
          <p:cNvPicPr>
            <a:picLocks noChangeAspect="1"/>
          </p:cNvPicPr>
          <p:nvPr/>
        </p:nvPicPr>
        <p:blipFill rotWithShape="1">
          <a:blip r:embed="rId7">
            <a:extLst>
              <a:ext uri="{28A0092B-C50C-407E-A947-70E740481C1C}">
                <a14:useLocalDpi xmlns:a14="http://schemas.microsoft.com/office/drawing/2010/main" val="0"/>
              </a:ext>
            </a:extLst>
          </a:blip>
          <a:srcRect r="2410"/>
          <a:stretch/>
        </p:blipFill>
        <p:spPr>
          <a:xfrm>
            <a:off x="8894418" y="1715599"/>
            <a:ext cx="1368000" cy="2025328"/>
          </a:xfrm>
          <a:prstGeom prst="rect">
            <a:avLst/>
          </a:prstGeom>
        </p:spPr>
      </p:pic>
      <p:sp>
        <p:nvSpPr>
          <p:cNvPr id="23" name="四角形: 角を丸くする 22">
            <a:extLst>
              <a:ext uri="{FF2B5EF4-FFF2-40B4-BE49-F238E27FC236}">
                <a16:creationId xmlns:a16="http://schemas.microsoft.com/office/drawing/2014/main" id="{212A2565-4ED5-853E-E0A6-C4B0E2E7B3E1}"/>
              </a:ext>
            </a:extLst>
          </p:cNvPr>
          <p:cNvSpPr/>
          <p:nvPr/>
        </p:nvSpPr>
        <p:spPr>
          <a:xfrm>
            <a:off x="388831" y="296208"/>
            <a:ext cx="2857924" cy="4176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透明サーマルラベル</a:t>
            </a:r>
          </a:p>
        </p:txBody>
      </p:sp>
    </p:spTree>
    <p:extLst>
      <p:ext uri="{BB962C8B-B14F-4D97-AF65-F5344CB8AC3E}">
        <p14:creationId xmlns:p14="http://schemas.microsoft.com/office/powerpoint/2010/main" val="8822366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680</TotalTime>
  <Words>532</Words>
  <Application>Microsoft Office PowerPoint</Application>
  <PresentationFormat>ユーザー設定</PresentationFormat>
  <Paragraphs>111</Paragraphs>
  <Slides>11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11</vt:i4>
      </vt:variant>
    </vt:vector>
  </HeadingPairs>
  <TitlesOfParts>
    <vt:vector size="18" baseType="lpstr">
      <vt:lpstr>HG丸ｺﾞｼｯｸM-PRO</vt:lpstr>
      <vt:lpstr>メイリオ</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shinsei</dc:creator>
  <cp:lastModifiedBy>新盛ソリューションズ　岩内</cp:lastModifiedBy>
  <cp:revision>151</cp:revision>
  <cp:lastPrinted>2022-04-12T04:09:59Z</cp:lastPrinted>
  <dcterms:created xsi:type="dcterms:W3CDTF">2020-07-27T08:00:21Z</dcterms:created>
  <dcterms:modified xsi:type="dcterms:W3CDTF">2022-12-07T06:56:32Z</dcterms:modified>
</cp:coreProperties>
</file>